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509" r:id="rId2"/>
    <p:sldId id="362" r:id="rId3"/>
    <p:sldId id="510" r:id="rId4"/>
    <p:sldId id="511" r:id="rId5"/>
    <p:sldId id="512" r:id="rId6"/>
    <p:sldId id="513" r:id="rId7"/>
    <p:sldId id="296" r:id="rId8"/>
    <p:sldId id="514" r:id="rId9"/>
    <p:sldId id="515" r:id="rId10"/>
    <p:sldId id="516" r:id="rId11"/>
    <p:sldId id="517" r:id="rId12"/>
    <p:sldId id="518" r:id="rId13"/>
    <p:sldId id="284" r:id="rId14"/>
    <p:sldId id="519" r:id="rId15"/>
    <p:sldId id="520" r:id="rId16"/>
    <p:sldId id="318" r:id="rId17"/>
    <p:sldId id="521" r:id="rId18"/>
    <p:sldId id="522" r:id="rId19"/>
    <p:sldId id="523" r:id="rId20"/>
    <p:sldId id="524" r:id="rId21"/>
    <p:sldId id="525" r:id="rId22"/>
    <p:sldId id="360" r:id="rId23"/>
    <p:sldId id="526" r:id="rId24"/>
    <p:sldId id="527" r:id="rId25"/>
    <p:sldId id="287" r:id="rId26"/>
    <p:sldId id="528" r:id="rId27"/>
    <p:sldId id="297" r:id="rId28"/>
    <p:sldId id="290" r:id="rId29"/>
    <p:sldId id="291" r:id="rId30"/>
    <p:sldId id="293" r:id="rId31"/>
    <p:sldId id="529" r:id="rId32"/>
    <p:sldId id="530" r:id="rId33"/>
    <p:sldId id="531" r:id="rId34"/>
    <p:sldId id="532" r:id="rId35"/>
    <p:sldId id="533" r:id="rId36"/>
    <p:sldId id="534" r:id="rId37"/>
    <p:sldId id="535" r:id="rId38"/>
    <p:sldId id="536" r:id="rId39"/>
    <p:sldId id="537" r:id="rId40"/>
    <p:sldId id="538" r:id="rId41"/>
    <p:sldId id="539" r:id="rId42"/>
    <p:sldId id="540" r:id="rId43"/>
    <p:sldId id="541" r:id="rId44"/>
    <p:sldId id="542" r:id="rId45"/>
    <p:sldId id="543" r:id="rId46"/>
    <p:sldId id="544" r:id="rId47"/>
    <p:sldId id="545"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417" y="6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2DC10-BC87-4471-B69D-133B2E95094D}" type="datetimeFigureOut">
              <a:rPr lang="en-US" smtClean="0"/>
              <a:t>11/27/2019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FE41B-A6BB-44FA-AA7C-004F53476FBE}" type="slidenum">
              <a:rPr lang="en-US" smtClean="0"/>
              <a:t>‹#›</a:t>
            </a:fld>
            <a:endParaRPr lang="en-US"/>
          </a:p>
        </p:txBody>
      </p:sp>
    </p:spTree>
    <p:extLst>
      <p:ext uri="{BB962C8B-B14F-4D97-AF65-F5344CB8AC3E}">
        <p14:creationId xmlns:p14="http://schemas.microsoft.com/office/powerpoint/2010/main" val="402713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3vSLZLzsza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r>
              <a:rPr lang="en-US" altLang="en-US" b="1" dirty="0"/>
              <a:t>The first slides cover the core material for Filing Status</a:t>
            </a:r>
          </a:p>
          <a:p>
            <a:pPr marL="171450" indent="-171450"/>
            <a:r>
              <a:rPr lang="en-US" altLang="en-US" b="1" dirty="0"/>
              <a:t>There are many more slides than</a:t>
            </a:r>
            <a:r>
              <a:rPr lang="en-US" altLang="en-US" b="1" baseline="0" dirty="0"/>
              <a:t> are needed for Instructors to present this tax topic</a:t>
            </a:r>
          </a:p>
          <a:p>
            <a:pPr marL="171450" indent="-171450"/>
            <a:r>
              <a:rPr lang="en-US" altLang="en-US" b="1" dirty="0"/>
              <a:t>Instructors</a:t>
            </a:r>
            <a:r>
              <a:rPr lang="en-US" altLang="en-US" b="1" baseline="0" dirty="0"/>
              <a:t> should choose those slides necessary to prompt discussion depending on the experience level of their volunteers</a:t>
            </a:r>
          </a:p>
          <a:p>
            <a:pPr marL="171450" indent="-171450"/>
            <a:r>
              <a:rPr lang="en-US" altLang="en-US" b="1" baseline="0" dirty="0"/>
              <a:t>Key Slides for new Volunteers include: 4, 7 … 10, 13 … 25</a:t>
            </a:r>
          </a:p>
          <a:p>
            <a:pPr marL="171450" indent="-171450"/>
            <a:r>
              <a:rPr lang="en-US" altLang="en-US" b="1" baseline="0" dirty="0"/>
              <a:t>For returning volunteers only slide 8 may be needed to prompt discussion</a:t>
            </a:r>
          </a:p>
          <a:p>
            <a:pPr marL="171450" indent="-171450"/>
            <a:r>
              <a:rPr lang="en-US" altLang="en-US" b="1" baseline="0" dirty="0"/>
              <a:t>This slide set can also be a good review resource for those certifying through self-study</a:t>
            </a:r>
          </a:p>
          <a:p>
            <a:pPr marL="171450" indent="-171450"/>
            <a:r>
              <a:rPr lang="en-US" altLang="en-US" b="1" dirty="0"/>
              <a:t>The</a:t>
            </a:r>
            <a:r>
              <a:rPr lang="en-US" altLang="en-US" b="1" baseline="0" dirty="0"/>
              <a:t> following comprehensive topic for Filing Status are at the end of the presentation:</a:t>
            </a:r>
          </a:p>
          <a:p>
            <a:pPr lvl="1"/>
            <a:r>
              <a:rPr lang="en-GB" altLang="en-US" b="1" dirty="0"/>
              <a:t>Slides 33 - 37: Married Filing Separately Community Property States</a:t>
            </a:r>
          </a:p>
          <a:p>
            <a:pPr lvl="1"/>
            <a:r>
              <a:rPr lang="en-GB" b="1" dirty="0"/>
              <a:t>Slides 38 - 43: Injured Spouse</a:t>
            </a:r>
          </a:p>
          <a:p>
            <a:pPr marL="171450" lvl="0" indent="-171450"/>
            <a:r>
              <a:rPr lang="en-GB" b="1" dirty="0"/>
              <a:t>Quizzes</a:t>
            </a:r>
            <a:r>
              <a:rPr lang="en-GB" b="1" baseline="0" dirty="0"/>
              <a:t> for new volunteers are on slides 28 … 31 and for comprehensive on slide 44 and 46</a:t>
            </a:r>
            <a:endParaRPr lang="en-GB" b="1" dirty="0"/>
          </a:p>
          <a:p>
            <a:pPr marL="0" indent="0">
              <a:buNone/>
            </a:pPr>
            <a:endParaRPr lang="en-US" altLang="en-US" b="1" baseline="0" dirty="0"/>
          </a:p>
          <a:p>
            <a:pPr marL="0" indent="0">
              <a:buNone/>
            </a:pPr>
            <a:endParaRPr lang="en-US" altLang="en-US" b="1" dirty="0"/>
          </a:p>
        </p:txBody>
      </p:sp>
      <p:sp>
        <p:nvSpPr>
          <p:cNvPr id="5124" name="Slide Number Placeholder 3"/>
          <p:cNvSpPr>
            <a:spLocks noGrp="1"/>
          </p:cNvSpPr>
          <p:nvPr>
            <p:ph type="sldNum" sz="quarter" idx="5"/>
          </p:nvPr>
        </p:nvSpPr>
        <p:spPr>
          <a:xfrm>
            <a:off x="3884613" y="8685213"/>
            <a:ext cx="2971800" cy="458787"/>
          </a:xfrm>
          <a:prstGeom prst="rect">
            <a:avLst/>
          </a:prstGeom>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fld id="{4CC9D9A7-6A52-4E98-B917-621243E450E8}" type="slidenum">
              <a:rPr lang="en-US" altLang="en-US" smtClean="0"/>
              <a:pPr/>
              <a:t>1</a:t>
            </a:fld>
            <a:endParaRPr lang="en-US" altLang="en-US" dirty="0"/>
          </a:p>
        </p:txBody>
      </p:sp>
      <p:sp>
        <p:nvSpPr>
          <p:cNvPr id="4" name="Slide Image Placeholder 3"/>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1737960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Notes Placeholder 2"/>
          <p:cNvSpPr>
            <a:spLocks noGrp="1"/>
          </p:cNvSpPr>
          <p:nvPr>
            <p:ph type="body" idx="1"/>
          </p:nvPr>
        </p:nvSpPr>
        <p:spPr bwMode="auto">
          <a:xfrm>
            <a:off x="304800" y="3505200"/>
            <a:ext cx="6248400" cy="541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The Decision Tree is not included in Pub</a:t>
            </a:r>
            <a:r>
              <a:rPr lang="en-US" altLang="en-US" b="1" baseline="0" dirty="0"/>
              <a:t> 4012.  Volunteers will need to refer to the Tri-Fold Resource Tool</a:t>
            </a:r>
          </a:p>
          <a:p>
            <a:r>
              <a:rPr lang="en-US" altLang="en-US" b="1" dirty="0"/>
              <a:t>Direct Volunteers to open Pub 4012 to Page B-6 and lead a</a:t>
            </a:r>
            <a:r>
              <a:rPr lang="en-US" altLang="en-US" b="1" baseline="0" dirty="0"/>
              <a:t> discussion using the Interview Tips</a:t>
            </a:r>
          </a:p>
          <a:p>
            <a:r>
              <a:rPr lang="en-US" altLang="en-US" b="1" dirty="0"/>
              <a:t>Head of Household Filing Status:</a:t>
            </a:r>
            <a:r>
              <a:rPr lang="en-US" altLang="en-US" dirty="0"/>
              <a:t> </a:t>
            </a:r>
          </a:p>
          <a:p>
            <a:pPr lvl="1"/>
            <a:r>
              <a:rPr lang="en-US" altLang="en-US" dirty="0"/>
              <a:t>This filing status is generally for unmarried taxpayers who paid more than half the cost of keeping up a home for a qualified dependent relative during the tax year</a:t>
            </a:r>
          </a:p>
          <a:p>
            <a:pPr lvl="1"/>
            <a:r>
              <a:rPr lang="en-US" altLang="en-US" dirty="0"/>
              <a:t>If treated as unmarried for HoH purposes, it does not mean they are not married for other purposes</a:t>
            </a:r>
          </a:p>
          <a:p>
            <a:r>
              <a:rPr lang="en-US" altLang="en-US" b="1" dirty="0"/>
              <a:t>Married Filing Jointly:</a:t>
            </a:r>
            <a:r>
              <a:rPr lang="en-US" altLang="en-US" dirty="0"/>
              <a:t> </a:t>
            </a:r>
          </a:p>
          <a:p>
            <a:pPr lvl="1"/>
            <a:r>
              <a:rPr lang="en-US" altLang="en-US" dirty="0"/>
              <a:t>Filing status for taxpayers who are married to each other or live together in a common law marriage and combine their income and deductions on the same tax return</a:t>
            </a:r>
          </a:p>
          <a:p>
            <a:pPr lvl="1"/>
            <a:r>
              <a:rPr lang="en-US" altLang="en-US" dirty="0"/>
              <a:t>The status also applies to taxpayers who are separated but not divorced and to taxpayers whose spouse died during the tax year and has not remarried, as long as one tax return is used for both individuals</a:t>
            </a:r>
          </a:p>
          <a:p>
            <a:r>
              <a:rPr lang="en-US" altLang="en-US" b="1" dirty="0"/>
              <a:t>Married Filing Separately:</a:t>
            </a:r>
            <a:r>
              <a:rPr lang="en-US" altLang="en-US" dirty="0"/>
              <a:t> </a:t>
            </a:r>
          </a:p>
          <a:p>
            <a:pPr lvl="1"/>
            <a:r>
              <a:rPr lang="en-US" altLang="en-US" dirty="0"/>
              <a:t>Filing status for taxpayers who are married to each other and report their incomes and deductions on separate returns</a:t>
            </a:r>
          </a:p>
          <a:p>
            <a:r>
              <a:rPr lang="en-US" altLang="en-US" b="1" dirty="0"/>
              <a:t>Qualifying Widow(</a:t>
            </a:r>
            <a:r>
              <a:rPr lang="en-US" altLang="en-US" b="1" dirty="0" err="1"/>
              <a:t>er</a:t>
            </a:r>
            <a:r>
              <a:rPr lang="en-US" altLang="en-US" b="1" dirty="0"/>
              <a:t>) with Dependent Child:</a:t>
            </a:r>
            <a:r>
              <a:rPr lang="en-US" altLang="en-US" dirty="0"/>
              <a:t> </a:t>
            </a:r>
          </a:p>
          <a:p>
            <a:pPr lvl="1"/>
            <a:r>
              <a:rPr lang="en-US" altLang="en-US" dirty="0"/>
              <a:t>Filing status is for widow or widower with one or more dependent children for two years following death of spouse</a:t>
            </a:r>
          </a:p>
          <a:p>
            <a:r>
              <a:rPr lang="en-US" altLang="en-US" b="1" dirty="0"/>
              <a:t>Single Filing Status:</a:t>
            </a:r>
            <a:r>
              <a:rPr lang="en-US" altLang="en-US" dirty="0"/>
              <a:t> </a:t>
            </a:r>
          </a:p>
          <a:p>
            <a:pPr lvl="1"/>
            <a:r>
              <a:rPr lang="en-US" altLang="en-US" dirty="0"/>
              <a:t>Filing status that applies to a taxpayer who (1) has never married, or (2) is </a:t>
            </a:r>
            <a:r>
              <a:rPr lang="en-US" altLang="en-US" u="sng" dirty="0"/>
              <a:t>legally </a:t>
            </a:r>
            <a:r>
              <a:rPr lang="en-US" altLang="en-US" u="none" dirty="0"/>
              <a:t>separated (Court Document!) or</a:t>
            </a:r>
            <a:r>
              <a:rPr lang="en-US" altLang="en-US" dirty="0"/>
              <a:t> divorced,</a:t>
            </a:r>
            <a:r>
              <a:rPr lang="en-US" altLang="en-US" baseline="0" dirty="0"/>
              <a:t> or (3) is widowed and is a not qualified widow(</a:t>
            </a:r>
            <a:r>
              <a:rPr lang="en-US" altLang="en-US" baseline="0" dirty="0" err="1"/>
              <a:t>er</a:t>
            </a:r>
            <a:r>
              <a:rPr lang="en-US" altLang="en-US" baseline="0" dirty="0"/>
              <a:t>)</a:t>
            </a:r>
            <a:br>
              <a:rPr lang="en-US" altLang="en-US" b="1" baseline="0" dirty="0"/>
            </a:br>
            <a:endParaRPr lang="en-US" altLang="en-US" b="1" dirty="0">
              <a:cs typeface="Calibri"/>
            </a:endParaRPr>
          </a:p>
        </p:txBody>
      </p:sp>
      <p:sp>
        <p:nvSpPr>
          <p:cNvPr id="17412" name="Slide Number Placeholder 3"/>
          <p:cNvSpPr>
            <a:spLocks noGrp="1"/>
          </p:cNvSpPr>
          <p:nvPr>
            <p:ph type="sldNum" sz="quarter" idx="5"/>
          </p:nvPr>
        </p:nvSpPr>
        <p:spPr>
          <a:xfrm>
            <a:off x="3884613" y="8685213"/>
            <a:ext cx="2971800" cy="458787"/>
          </a:xfrm>
          <a:prstGeom prst="rect">
            <a:avLst/>
          </a:prstGeom>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fld id="{40A10866-2820-46CB-8D77-63ABCBEA09B7}" type="slidenum">
              <a:rPr lang="en-US" altLang="en-US" smtClean="0"/>
              <a:pPr/>
              <a:t>10</a:t>
            </a:fld>
            <a:endParaRPr lang="en-US" altLang="en-US" dirty="0"/>
          </a:p>
        </p:txBody>
      </p:sp>
      <p:sp>
        <p:nvSpPr>
          <p:cNvPr id="4" name="Slide Image Placeholder 3"/>
          <p:cNvSpPr>
            <a:spLocks noGrp="1" noRot="1" noChangeAspect="1"/>
          </p:cNvSpPr>
          <p:nvPr>
            <p:ph type="sldImg"/>
          </p:nvPr>
        </p:nvSpPr>
        <p:spPr>
          <a:xfrm>
            <a:off x="1371600" y="228600"/>
            <a:ext cx="4114800" cy="3086100"/>
          </a:xfrm>
          <a:prstGeom prst="rect">
            <a:avLst/>
          </a:prstGeom>
        </p:spPr>
      </p:sp>
    </p:spTree>
    <p:extLst>
      <p:ext uri="{BB962C8B-B14F-4D97-AF65-F5344CB8AC3E}">
        <p14:creationId xmlns:p14="http://schemas.microsoft.com/office/powerpoint/2010/main" val="397857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For new volunteers this simple IRS YouTube Video might be an ice breaker or even</a:t>
            </a:r>
            <a:r>
              <a:rPr lang="en-US" baseline="0" dirty="0"/>
              <a:t> a summary slide</a:t>
            </a:r>
            <a:r>
              <a:rPr lang="en-US" dirty="0"/>
              <a:t>: </a:t>
            </a:r>
            <a:r>
              <a:rPr lang="en-US" dirty="0">
                <a:hlinkClick r:id="rId3"/>
              </a:rPr>
              <a:t>Filing Status</a:t>
            </a:r>
            <a:r>
              <a:rPr lang="en-US" dirty="0"/>
              <a:t> or https://www.youtube.com/watch?v=3vSLZLzszac</a:t>
            </a:r>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C5CEE3AE-188C-4664-BDD2-03CAB46821EF}" type="slidenum">
              <a:rPr lang="en-US" altLang="en-US" smtClean="0"/>
              <a:pPr>
                <a:defRPr/>
              </a:pPr>
              <a:t>11</a:t>
            </a:fld>
            <a:endParaRPr lang="en-US" altLang="en-US" dirty="0"/>
          </a:p>
        </p:txBody>
      </p:sp>
      <p:sp>
        <p:nvSpPr>
          <p:cNvPr id="6" name="Slide Image Placeholder 5"/>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874719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C5CEE3AE-188C-4664-BDD2-03CAB46821EF}" type="slidenum">
              <a:rPr lang="en-US" altLang="en-US" smtClean="0"/>
              <a:pPr>
                <a:defRPr/>
              </a:pPr>
              <a:t>12</a:t>
            </a:fld>
            <a:endParaRPr lang="en-US" altLang="en-US" dirty="0"/>
          </a:p>
        </p:txBody>
      </p:sp>
      <p:sp>
        <p:nvSpPr>
          <p:cNvPr id="6" name="Slide Image Placeholder 5"/>
          <p:cNvSpPr>
            <a:spLocks noGrp="1" noRot="1" noChangeAspect="1"/>
          </p:cNvSpPr>
          <p:nvPr>
            <p:ph type="sldImg"/>
          </p:nvPr>
        </p:nvSpPr>
        <p:spPr>
          <a:xfrm>
            <a:off x="1371600" y="1143000"/>
            <a:ext cx="4114800" cy="3086100"/>
          </a:xfrm>
          <a:prstGeom prst="rect">
            <a:avLst/>
          </a:prstGeom>
        </p:spPr>
      </p:sp>
      <p:sp>
        <p:nvSpPr>
          <p:cNvPr id="7" name="Notes Placeholder 6"/>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2996173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lstStyle/>
          <a:p>
            <a:r>
              <a:rPr lang="en-US" altLang="en-US" dirty="0"/>
              <a:t>Legally separated involves a court document; a </a:t>
            </a:r>
            <a:r>
              <a:rPr lang="en-US" altLang="en-US" u="sng" dirty="0"/>
              <a:t>private contract is not enough</a:t>
            </a:r>
            <a:br>
              <a:rPr lang="en-US" altLang="en-US" u="sng" dirty="0"/>
            </a:br>
            <a:endParaRPr lang="en-US" altLang="en-US" u="sng" dirty="0"/>
          </a:p>
          <a:p>
            <a:r>
              <a:rPr lang="en-US" altLang="en-US" dirty="0"/>
              <a:t>Some taxpayers will mark “Legally Separated” on the I&amp;I Sheet when they are simply not living together anymore.  It is important to ask if they have a court document</a:t>
            </a:r>
          </a:p>
          <a:p>
            <a:endParaRPr lang="en-US" altLang="en-US" dirty="0"/>
          </a:p>
          <a:p>
            <a:r>
              <a:rPr lang="en-US" altLang="en-US" dirty="0"/>
              <a:t>As of 3/18, all states recognize “Legally Separate” EXCEPT Delaware, Florida, Georgia, Mississippi, Pennsylvania and Texas. Verify your state policy</a:t>
            </a:r>
          </a:p>
          <a:p>
            <a:endParaRPr lang="en-US" dirty="0"/>
          </a:p>
        </p:txBody>
      </p:sp>
    </p:spTree>
    <p:extLst>
      <p:ext uri="{BB962C8B-B14F-4D97-AF65-F5344CB8AC3E}">
        <p14:creationId xmlns:p14="http://schemas.microsoft.com/office/powerpoint/2010/main" val="4162536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lstStyle/>
          <a:p>
            <a:r>
              <a:rPr lang="en-US" altLang="en-US" dirty="0"/>
              <a:t>One return combining income and deductions of both spouses</a:t>
            </a:r>
          </a:p>
          <a:p>
            <a:r>
              <a:rPr lang="en-US" altLang="en-US" dirty="0"/>
              <a:t>On last day of year:</a:t>
            </a:r>
          </a:p>
          <a:p>
            <a:pPr lvl="1">
              <a:lnSpc>
                <a:spcPct val="110000"/>
              </a:lnSpc>
              <a:spcBef>
                <a:spcPts val="634"/>
              </a:spcBef>
            </a:pPr>
            <a:r>
              <a:rPr lang="en-US" altLang="en-US" dirty="0"/>
              <a:t>Married and live together</a:t>
            </a:r>
          </a:p>
          <a:p>
            <a:pPr lvl="1">
              <a:lnSpc>
                <a:spcPct val="110000"/>
              </a:lnSpc>
              <a:spcBef>
                <a:spcPts val="634"/>
              </a:spcBef>
            </a:pPr>
            <a:r>
              <a:rPr lang="en-US" altLang="en-US" dirty="0"/>
              <a:t>Live apart but not legally separated or divorced</a:t>
            </a:r>
          </a:p>
          <a:p>
            <a:pPr lvl="1">
              <a:lnSpc>
                <a:spcPct val="110000"/>
              </a:lnSpc>
              <a:spcBef>
                <a:spcPts val="634"/>
              </a:spcBef>
            </a:pPr>
            <a:r>
              <a:rPr lang="en-US" altLang="en-US" dirty="0"/>
              <a:t>Live together in recognized common law marriage</a:t>
            </a:r>
          </a:p>
          <a:p>
            <a:pPr lvl="1">
              <a:lnSpc>
                <a:spcPct val="110000"/>
              </a:lnSpc>
              <a:spcBef>
                <a:spcPts val="634"/>
              </a:spcBef>
            </a:pPr>
            <a:r>
              <a:rPr lang="en-US" altLang="en-US" dirty="0"/>
              <a:t>Separated but divorce decree not final</a:t>
            </a:r>
          </a:p>
          <a:p>
            <a:pPr lvl="1">
              <a:lnSpc>
                <a:spcPct val="110000"/>
              </a:lnSpc>
              <a:spcBef>
                <a:spcPts val="634"/>
              </a:spcBef>
            </a:pPr>
            <a:r>
              <a:rPr lang="en-GB" altLang="en-US" dirty="0"/>
              <a:t>Spouse died during year/not remarried</a:t>
            </a:r>
          </a:p>
          <a:p>
            <a:pPr lvl="0">
              <a:lnSpc>
                <a:spcPct val="110000"/>
              </a:lnSpc>
              <a:spcBef>
                <a:spcPts val="634"/>
              </a:spcBef>
            </a:pPr>
            <a:r>
              <a:rPr lang="en-GB" altLang="en-US" dirty="0"/>
              <a:t>Starting in 2018: Married taxpayers who didn’t live together at the end of 2018 </a:t>
            </a:r>
            <a:br>
              <a:rPr lang="en-GB" altLang="en-US" dirty="0"/>
            </a:br>
            <a:r>
              <a:rPr lang="en-GB" altLang="en-US" dirty="0"/>
              <a:t>and file MFJ are required to file when gross income is at least $5</a:t>
            </a:r>
          </a:p>
          <a:p>
            <a:endParaRPr lang="en-US" dirty="0"/>
          </a:p>
        </p:txBody>
      </p:sp>
    </p:spTree>
    <p:extLst>
      <p:ext uri="{BB962C8B-B14F-4D97-AF65-F5344CB8AC3E}">
        <p14:creationId xmlns:p14="http://schemas.microsoft.com/office/powerpoint/2010/main" val="328302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idx="1"/>
          </p:nvPr>
        </p:nvSpPr>
        <p:spPr/>
        <p:txBody>
          <a:bodyPr/>
          <a:lstStyle/>
          <a:p>
            <a:pPr eaLnBrk="1" hangingPunct="1">
              <a:spcBef>
                <a:spcPct val="0"/>
              </a:spcBef>
            </a:pPr>
            <a:r>
              <a:rPr lang="en-US" altLang="en-US" dirty="0"/>
              <a:t>Note some taxpayers believe they can file single when they have been separated for a long period of time and have no idea of the location of their spouse.</a:t>
            </a:r>
          </a:p>
          <a:p>
            <a:pPr eaLnBrk="1" hangingPunct="1">
              <a:spcBef>
                <a:spcPct val="0"/>
              </a:spcBef>
            </a:pPr>
            <a:endParaRPr lang="en-US" altLang="en-US" dirty="0"/>
          </a:p>
          <a:p>
            <a:pPr lvl="0" defTabSz="914400" eaLnBrk="1" hangingPunct="1">
              <a:spcBef>
                <a:spcPct val="0"/>
              </a:spcBef>
              <a:defRPr/>
            </a:pPr>
            <a:r>
              <a:rPr lang="en-GB" altLang="en-US" dirty="0"/>
              <a:t>Starting in 2018: Married taxpayers filing MFS are required to file when gross income is at least $5</a:t>
            </a:r>
          </a:p>
          <a:p>
            <a:endParaRPr lang="en-US" dirty="0"/>
          </a:p>
        </p:txBody>
      </p:sp>
    </p:spTree>
    <p:extLst>
      <p:ext uri="{BB962C8B-B14F-4D97-AF65-F5344CB8AC3E}">
        <p14:creationId xmlns:p14="http://schemas.microsoft.com/office/powerpoint/2010/main" val="125521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idx="1"/>
          </p:nvPr>
        </p:nvSpPr>
        <p:spPr/>
        <p:txBody>
          <a:bodyPr/>
          <a:lstStyle/>
          <a:p>
            <a:pPr eaLnBrk="1" hangingPunct="1">
              <a:spcBef>
                <a:spcPct val="0"/>
              </a:spcBef>
            </a:pPr>
            <a:r>
              <a:rPr lang="en-GB" altLang="en-US" dirty="0"/>
              <a:t>MFS – Lived With Spouse Anytime During The Year</a:t>
            </a:r>
          </a:p>
          <a:p>
            <a:pPr lvl="1"/>
            <a:r>
              <a:rPr lang="en-GB" altLang="en-US" dirty="0"/>
              <a:t>Cannot claim credit for the elderly or the disabled, cannot claim education credits, EIC</a:t>
            </a:r>
          </a:p>
          <a:p>
            <a:pPr lvl="1"/>
            <a:r>
              <a:rPr lang="en-GB" altLang="en-US" dirty="0"/>
              <a:t>Must include social security benefits as income (up to 85% can be taxable)</a:t>
            </a:r>
            <a:r>
              <a:rPr lang="x-none" altLang="en-US" dirty="0">
                <a:cs typeface="Calibri" panose="020F0502020204030204" pitchFamily="34" charset="0"/>
              </a:rPr>
              <a:t>‏</a:t>
            </a:r>
            <a:r>
              <a:rPr lang="en-US" altLang="en-US" dirty="0"/>
              <a:t>, unless lived apart the whole year</a:t>
            </a:r>
            <a:endParaRPr lang="en-GB" altLang="en-US" dirty="0"/>
          </a:p>
          <a:p>
            <a:endParaRPr lang="en-US" dirty="0"/>
          </a:p>
        </p:txBody>
      </p:sp>
    </p:spTree>
    <p:extLst>
      <p:ext uri="{BB962C8B-B14F-4D97-AF65-F5344CB8AC3E}">
        <p14:creationId xmlns:p14="http://schemas.microsoft.com/office/powerpoint/2010/main" val="74712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371600" y="1143000"/>
            <a:ext cx="4114800" cy="3086100"/>
          </a:xfrm>
          <a:prstGeom prst="rect">
            <a:avLst/>
          </a:prstGeom>
        </p:spPr>
      </p:sp>
      <p:sp>
        <p:nvSpPr>
          <p:cNvPr id="4" name="Notes Placeholder 3"/>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2434481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371600" y="1143000"/>
            <a:ext cx="4114800" cy="3086100"/>
          </a:xfrm>
          <a:prstGeom prst="rect">
            <a:avLst/>
          </a:prstGeom>
        </p:spPr>
      </p:sp>
      <p:sp>
        <p:nvSpPr>
          <p:cNvPr id="4" name="Notes Placeholder 3"/>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1193002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371600" y="1143000"/>
            <a:ext cx="4114800" cy="3086100"/>
          </a:xfrm>
          <a:prstGeom prst="rect">
            <a:avLst/>
          </a:prstGeom>
        </p:spPr>
      </p:sp>
      <p:sp>
        <p:nvSpPr>
          <p:cNvPr id="4" name="Notes Placeholder 3"/>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73285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C5CEE3AE-188C-4664-BDD2-03CAB46821EF}" type="slidenum">
              <a:rPr lang="en-US" altLang="en-US" smtClean="0"/>
              <a:pPr>
                <a:defRPr/>
              </a:pPr>
              <a:t>2</a:t>
            </a:fld>
            <a:endParaRPr lang="en-US" altLang="en-US" dirty="0"/>
          </a:p>
        </p:txBody>
      </p:sp>
      <p:sp>
        <p:nvSpPr>
          <p:cNvPr id="6" name="Slide Image Placeholder 5"/>
          <p:cNvSpPr>
            <a:spLocks noGrp="1" noRot="1" noChangeAspect="1"/>
          </p:cNvSpPr>
          <p:nvPr>
            <p:ph type="sldImg"/>
          </p:nvPr>
        </p:nvSpPr>
        <p:spPr>
          <a:xfrm>
            <a:off x="1371600" y="1143000"/>
            <a:ext cx="4114800" cy="3086100"/>
          </a:xfrm>
          <a:prstGeom prst="rect">
            <a:avLst/>
          </a:prstGeom>
        </p:spPr>
      </p:sp>
      <p:sp>
        <p:nvSpPr>
          <p:cNvPr id="7" name="Notes Placeholder 6"/>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3575063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r>
              <a:rPr lang="en-US" altLang="en-US" dirty="0"/>
              <a:t>The trifold laminate can be helpful in determining head of household filing status.</a:t>
            </a:r>
          </a:p>
          <a:p>
            <a:endParaRPr lang="en-US" dirty="0"/>
          </a:p>
        </p:txBody>
      </p:sp>
    </p:spTree>
    <p:extLst>
      <p:ext uri="{BB962C8B-B14F-4D97-AF65-F5344CB8AC3E}">
        <p14:creationId xmlns:p14="http://schemas.microsoft.com/office/powerpoint/2010/main" val="185294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371600" y="1143000"/>
            <a:ext cx="4114800" cy="3086100"/>
          </a:xfrm>
          <a:prstGeom prst="rect">
            <a:avLst/>
          </a:prstGeom>
        </p:spPr>
      </p:sp>
      <p:sp>
        <p:nvSpPr>
          <p:cNvPr id="4" name="Notes Placeholder 3"/>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632867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371600" y="1143000"/>
            <a:ext cx="4114800" cy="3086100"/>
          </a:xfrm>
          <a:prstGeom prst="rect">
            <a:avLst/>
          </a:prstGeom>
        </p:spPr>
      </p:sp>
      <p:sp>
        <p:nvSpPr>
          <p:cNvPr id="4" name="Notes Placeholder 3"/>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168345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00550"/>
            <a:ext cx="5486400" cy="3600450"/>
          </a:xfrm>
          <a:prstGeom prst="rect">
            <a:avLst/>
          </a:prstGeom>
        </p:spPr>
        <p:txBody>
          <a:bodyPr>
            <a:normAutofit/>
          </a:bodyPr>
          <a:lstStyle/>
          <a:p>
            <a:r>
              <a:rPr lang="en-US" b="1" dirty="0"/>
              <a:t>Must have been eligible to use MFJ year of death but</a:t>
            </a:r>
            <a:r>
              <a:rPr lang="en-US" b="1" baseline="0" dirty="0"/>
              <a:t> could have filed </a:t>
            </a:r>
            <a:r>
              <a:rPr lang="en-US" b="1" baseline="0" dirty="0" err="1"/>
              <a:t>HoH</a:t>
            </a:r>
            <a:r>
              <a:rPr lang="en-US" b="1" baseline="0" dirty="0"/>
              <a:t> or MFS</a:t>
            </a:r>
            <a:endParaRPr lang="en-US" b="1" dirty="0"/>
          </a:p>
          <a:p>
            <a:endParaRPr lang="en-US" b="1" dirty="0"/>
          </a:p>
          <a:p>
            <a:r>
              <a:rPr lang="en-US" b="1" dirty="0"/>
              <a:t>Use</a:t>
            </a:r>
            <a:r>
              <a:rPr lang="en-US" b="1" baseline="0" dirty="0"/>
              <a:t> QW for two years following year of death (if eligible)</a:t>
            </a:r>
          </a:p>
          <a:p>
            <a:endParaRPr lang="en-US" b="1" baseline="0" dirty="0"/>
          </a:p>
          <a:p>
            <a:r>
              <a:rPr lang="en-US" b="1" baseline="0" dirty="0"/>
              <a:t>Year of death typically file MFJ</a:t>
            </a:r>
            <a:endParaRPr lang="en-US" b="1" dirty="0"/>
          </a:p>
          <a:p>
            <a:endParaRPr lang="en-US" b="1" dirty="0"/>
          </a:p>
          <a:p>
            <a:endParaRPr lang="en-US" b="1"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C5CEE3AE-188C-4664-BDD2-03CAB46821EF}" type="slidenum">
              <a:rPr lang="en-US" altLang="en-US" smtClean="0"/>
              <a:pPr>
                <a:defRPr/>
              </a:pPr>
              <a:t>23</a:t>
            </a:fld>
            <a:endParaRPr lang="en-US" altLang="en-US" dirty="0"/>
          </a:p>
        </p:txBody>
      </p:sp>
      <p:sp>
        <p:nvSpPr>
          <p:cNvPr id="6" name="Slide Image Placeholder 5"/>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973349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C5CEE3AE-188C-4664-BDD2-03CAB46821EF}" type="slidenum">
              <a:rPr lang="en-US" altLang="en-US" smtClean="0"/>
              <a:pPr>
                <a:defRPr/>
              </a:pPr>
              <a:t>24</a:t>
            </a:fld>
            <a:endParaRPr lang="en-US" altLang="en-US" dirty="0"/>
          </a:p>
        </p:txBody>
      </p:sp>
      <p:sp>
        <p:nvSpPr>
          <p:cNvPr id="6" name="Slide Image Placeholder 5"/>
          <p:cNvSpPr>
            <a:spLocks noGrp="1" noRot="1" noChangeAspect="1"/>
          </p:cNvSpPr>
          <p:nvPr>
            <p:ph type="sldImg"/>
          </p:nvPr>
        </p:nvSpPr>
        <p:spPr>
          <a:xfrm>
            <a:off x="1371600" y="1143000"/>
            <a:ext cx="4114800" cy="3086100"/>
          </a:xfrm>
          <a:prstGeom prst="rect">
            <a:avLst/>
          </a:prstGeom>
        </p:spPr>
      </p:sp>
      <p:sp>
        <p:nvSpPr>
          <p:cNvPr id="7" name="Notes Placeholder 6"/>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3316509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lstStyle/>
          <a:p>
            <a:r>
              <a:rPr lang="en-US" altLang="en-US" dirty="0"/>
              <a:t>Use Tri-fold to determine tax benefits for non-custodial parents with Form 8332 </a:t>
            </a:r>
          </a:p>
          <a:p>
            <a:endParaRPr lang="en-US" dirty="0"/>
          </a:p>
        </p:txBody>
      </p:sp>
    </p:spTree>
    <p:extLst>
      <p:ext uri="{BB962C8B-B14F-4D97-AF65-F5344CB8AC3E}">
        <p14:creationId xmlns:p14="http://schemas.microsoft.com/office/powerpoint/2010/main" val="3790497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solidFill>
                  <a:schemeClr val="tx1"/>
                </a:solidFill>
              </a:rPr>
              <a:t>Instructors should direct volunteers to open Pub 4012 and review the section on entering filing status in in the Entering Basic Information Section</a:t>
            </a:r>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C5CEE3AE-188C-4664-BDD2-03CAB46821EF}" type="slidenum">
              <a:rPr lang="en-US" altLang="en-US" smtClean="0"/>
              <a:pPr>
                <a:defRPr/>
              </a:pPr>
              <a:t>26</a:t>
            </a:fld>
            <a:endParaRPr lang="en-US" altLang="en-US" dirty="0"/>
          </a:p>
        </p:txBody>
      </p:sp>
      <p:sp>
        <p:nvSpPr>
          <p:cNvPr id="6" name="Slide Image Placeholder 5"/>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2542909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Slide Number Placeholder 3"/>
          <p:cNvSpPr>
            <a:spLocks noGrp="1"/>
          </p:cNvSpPr>
          <p:nvPr>
            <p:ph type="sldNum" sz="quarter" idx="5"/>
          </p:nvPr>
        </p:nvSpPr>
        <p:spPr>
          <a:xfrm>
            <a:off x="3884613" y="8685213"/>
            <a:ext cx="2971800" cy="458787"/>
          </a:xfrm>
          <a:prstGeom prst="rect">
            <a:avLst/>
          </a:prstGeom>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fld id="{DAB4B8EC-C223-4091-B1F7-763E5F9F2935}" type="slidenum">
              <a:rPr lang="en-US" altLang="en-US" smtClean="0"/>
              <a:pPr/>
              <a:t>27</a:t>
            </a:fld>
            <a:endParaRPr lang="en-US" altLang="en-US" dirty="0"/>
          </a:p>
        </p:txBody>
      </p:sp>
      <p:sp>
        <p:nvSpPr>
          <p:cNvPr id="4" name="Slide Image Placeholder 3"/>
          <p:cNvSpPr>
            <a:spLocks noGrp="1" noRot="1" noChangeAspect="1"/>
          </p:cNvSpPr>
          <p:nvPr>
            <p:ph type="sldImg"/>
          </p:nvPr>
        </p:nvSpPr>
        <p:spPr>
          <a:xfrm>
            <a:off x="1371600" y="1143000"/>
            <a:ext cx="4114800" cy="3086100"/>
          </a:xfrm>
          <a:prstGeom prst="rect">
            <a:avLst/>
          </a:prstGeom>
        </p:spPr>
      </p:sp>
      <p:sp>
        <p:nvSpPr>
          <p:cNvPr id="5" name="Notes Placeholder 4"/>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729327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371600" y="1143000"/>
            <a:ext cx="4114800" cy="3086100"/>
          </a:xfrm>
          <a:prstGeom prst="rect">
            <a:avLst/>
          </a:prstGeom>
        </p:spPr>
      </p:sp>
      <p:sp>
        <p:nvSpPr>
          <p:cNvPr id="4" name="Notes Placeholder 3"/>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1516952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r>
              <a:rPr lang="en-US" altLang="en-US" b="1" dirty="0"/>
              <a:t>Instructor follow-up: Why isn’t she eligible for Qualifying Widow?</a:t>
            </a:r>
          </a:p>
        </p:txBody>
      </p:sp>
      <p:sp>
        <p:nvSpPr>
          <p:cNvPr id="58372" name="Slide Number Placeholder 4"/>
          <p:cNvSpPr>
            <a:spLocks noGrp="1"/>
          </p:cNvSpPr>
          <p:nvPr>
            <p:ph type="sldNum" sz="quarter" idx="5"/>
          </p:nvPr>
        </p:nvSpPr>
        <p:spPr>
          <a:xfrm>
            <a:off x="3884613" y="8685213"/>
            <a:ext cx="2971800" cy="458787"/>
          </a:xfrm>
          <a:prstGeom prst="rect">
            <a:avLst/>
          </a:prstGeom>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fld id="{94D72B91-CA6B-447B-B483-186E6133F1CE}" type="slidenum">
              <a:rPr lang="en-US" altLang="en-US" smtClean="0"/>
              <a:pPr/>
              <a:t>29</a:t>
            </a:fld>
            <a:endParaRPr lang="en-US" altLang="en-US" dirty="0"/>
          </a:p>
        </p:txBody>
      </p:sp>
      <p:sp>
        <p:nvSpPr>
          <p:cNvPr id="4" name="Slide Image Placeholder 3"/>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3546931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C5CEE3AE-188C-4664-BDD2-03CAB46821EF}" type="slidenum">
              <a:rPr lang="en-US" altLang="en-US" smtClean="0"/>
              <a:pPr>
                <a:defRPr/>
              </a:pPr>
              <a:t>3</a:t>
            </a:fld>
            <a:endParaRPr lang="en-US" altLang="en-US" dirty="0"/>
          </a:p>
        </p:txBody>
      </p:sp>
      <p:sp>
        <p:nvSpPr>
          <p:cNvPr id="6" name="Slide Image Placeholder 5"/>
          <p:cNvSpPr>
            <a:spLocks noGrp="1" noRot="1" noChangeAspect="1"/>
          </p:cNvSpPr>
          <p:nvPr>
            <p:ph type="sldImg"/>
          </p:nvPr>
        </p:nvSpPr>
        <p:spPr>
          <a:xfrm>
            <a:off x="1371600" y="1143000"/>
            <a:ext cx="4114800" cy="3086100"/>
          </a:xfrm>
          <a:prstGeom prst="rect">
            <a:avLst/>
          </a:prstGeom>
        </p:spPr>
      </p:sp>
      <p:sp>
        <p:nvSpPr>
          <p:cNvPr id="7" name="Notes Placeholder 6"/>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129449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00550"/>
            <a:ext cx="5486400" cy="3600450"/>
          </a:xfrm>
          <a:prstGeom prst="rect">
            <a:avLst/>
          </a:prstGeom>
        </p:spPr>
        <p:txBody>
          <a:bodyPr>
            <a:normAutofit/>
          </a:bodyPr>
          <a:lstStyle/>
          <a:p>
            <a:r>
              <a:rPr lang="en-US" dirty="0"/>
              <a:t>Why can’t Linda claim </a:t>
            </a:r>
            <a:r>
              <a:rPr lang="en-US" dirty="0" err="1"/>
              <a:t>HoH</a:t>
            </a:r>
            <a:r>
              <a:rPr lang="en-US" dirty="0"/>
              <a:t>? Did not live</a:t>
            </a:r>
            <a:r>
              <a:rPr lang="en-US" baseline="0" dirty="0"/>
              <a:t> apart last 6 months of the year.</a:t>
            </a:r>
            <a:endParaRPr lang="en-US"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C5CEE3AE-188C-4664-BDD2-03CAB46821EF}" type="slidenum">
              <a:rPr lang="en-US" altLang="en-US" smtClean="0"/>
              <a:pPr>
                <a:defRPr/>
              </a:pPr>
              <a:t>30</a:t>
            </a:fld>
            <a:endParaRPr lang="en-US" altLang="en-US" dirty="0"/>
          </a:p>
        </p:txBody>
      </p:sp>
      <p:sp>
        <p:nvSpPr>
          <p:cNvPr id="6" name="Slide Image Placeholder 5"/>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2176993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00550"/>
            <a:ext cx="5486400" cy="3600450"/>
          </a:xfrm>
          <a:prstGeom prst="rect">
            <a:avLst/>
          </a:prstGeom>
        </p:spPr>
        <p:txBody>
          <a:bodyPr/>
          <a:lstStyle/>
          <a:p>
            <a:r>
              <a:rPr lang="en-US" sz="2000" b="1" dirty="0"/>
              <a:t>Instructor follow-up: What if it was his older sister instead</a:t>
            </a:r>
            <a:r>
              <a:rPr lang="en-US" sz="2000" b="1" baseline="0" dirty="0"/>
              <a:t> of his mother? Single. Unless a dependent parent, qualifying relative must have lived with taxpayer over 6 months. Peter could claim his sister as a dependent (if incapable of self-care which is probably why in a nursing home) and possible receive the $500 credit for other dependents.</a:t>
            </a:r>
            <a:endParaRPr lang="en-US" sz="2000" b="1"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C5CEE3AE-188C-4664-BDD2-03CAB46821EF}" type="slidenum">
              <a:rPr lang="en-US" altLang="en-US" smtClean="0"/>
              <a:pPr>
                <a:defRPr/>
              </a:pPr>
              <a:t>31</a:t>
            </a:fld>
            <a:endParaRPr lang="en-US" altLang="en-US" dirty="0"/>
          </a:p>
        </p:txBody>
      </p:sp>
      <p:sp>
        <p:nvSpPr>
          <p:cNvPr id="6" name="Slide Image Placeholder 5"/>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2702421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3884613" y="0"/>
            <a:ext cx="2971800" cy="458788"/>
          </a:xfrm>
          <a:prstGeom prst="rect">
            <a:avLst/>
          </a:prstGeom>
        </p:spPr>
        <p:txBody>
          <a:bodyPr/>
          <a:lstStyle/>
          <a:p>
            <a:fld id="{F3346B69-22F2-4669-B569-446088E83AC6}" type="datetime1">
              <a:rPr lang="en-US" smtClean="0"/>
              <a:t>11/27/2019</a:t>
            </a:fld>
            <a:endParaRPr lang="en-US"/>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fld id="{70316859-F9B8-479C-8D2A-A315CB8A3595}" type="slidenum">
              <a:rPr lang="en-US" smtClean="0"/>
              <a:t>32</a:t>
            </a:fld>
            <a:endParaRPr lang="en-US"/>
          </a:p>
        </p:txBody>
      </p:sp>
      <p:sp>
        <p:nvSpPr>
          <p:cNvPr id="6" name="Slide Image Placeholder 5"/>
          <p:cNvSpPr>
            <a:spLocks noGrp="1" noRot="1" noChangeAspect="1"/>
          </p:cNvSpPr>
          <p:nvPr>
            <p:ph type="sldImg"/>
          </p:nvPr>
        </p:nvSpPr>
        <p:spPr>
          <a:xfrm>
            <a:off x="1371600" y="1143000"/>
            <a:ext cx="4114800" cy="3086100"/>
          </a:xfrm>
          <a:prstGeom prst="rect">
            <a:avLst/>
          </a:prstGeom>
        </p:spPr>
      </p:sp>
      <p:sp>
        <p:nvSpPr>
          <p:cNvPr id="7" name="Notes Placeholder 6"/>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4199889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If taxpayer is married to a non-resident alien, see Slide Deck #10 for</a:t>
            </a:r>
            <a:r>
              <a:rPr lang="en-US" b="1" baseline="0" dirty="0"/>
              <a:t> </a:t>
            </a:r>
            <a:r>
              <a:rPr lang="en-US" b="1" dirty="0"/>
              <a:t>filing status options</a:t>
            </a:r>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C5CEE3AE-188C-4664-BDD2-03CAB46821EF}" type="slidenum">
              <a:rPr lang="en-US" altLang="en-US" smtClean="0"/>
              <a:pPr>
                <a:defRPr/>
              </a:pPr>
              <a:t>33</a:t>
            </a:fld>
            <a:endParaRPr lang="en-US" altLang="en-US" dirty="0"/>
          </a:p>
        </p:txBody>
      </p:sp>
      <p:sp>
        <p:nvSpPr>
          <p:cNvPr id="6" name="Slide Image Placeholder 5"/>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2143109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7" name="Rectangle 2"/>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US" altLang="en-US" b="1" dirty="0"/>
              <a:t>Identifying and splitting community</a:t>
            </a:r>
            <a:r>
              <a:rPr lang="en-US" altLang="en-US" b="1" baseline="0" dirty="0"/>
              <a:t> income are difficult legal issues – </a:t>
            </a:r>
            <a:r>
              <a:rPr lang="en-US" altLang="en-US" b="1" u="sng" baseline="0" dirty="0"/>
              <a:t>affected taxpayers should be referred to a paid preparer</a:t>
            </a:r>
          </a:p>
          <a:p>
            <a:pPr eaLnBrk="1" hangingPunct="1">
              <a:spcBef>
                <a:spcPct val="0"/>
              </a:spcBef>
            </a:pPr>
            <a:r>
              <a:rPr lang="en-US" altLang="en-US" b="1" baseline="0" dirty="0"/>
              <a:t>Community property (income) laws vary by state</a:t>
            </a:r>
          </a:p>
          <a:p>
            <a:pPr eaLnBrk="1" hangingPunct="1">
              <a:spcBef>
                <a:spcPct val="0"/>
              </a:spcBef>
            </a:pPr>
            <a:r>
              <a:rPr lang="en-US" altLang="en-US" b="1" baseline="0" dirty="0"/>
              <a:t>When the community exists at all during the year, income splitting is likely necessary</a:t>
            </a:r>
            <a:endParaRPr lang="en-US" altLang="en-US" b="1" dirty="0"/>
          </a:p>
        </p:txBody>
      </p:sp>
      <p:sp>
        <p:nvSpPr>
          <p:cNvPr id="3" name="Slide Image Placeholder 2"/>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1593726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7" name="Rectangle 2"/>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US" altLang="en-US" b="1" dirty="0"/>
              <a:t>The $1 can be on any line</a:t>
            </a:r>
            <a:r>
              <a:rPr lang="en-US" altLang="en-US" b="1" baseline="0" dirty="0"/>
              <a:t> that has an amount however do not enter on withholding line. Will reduce refund by amount entered ($1).</a:t>
            </a:r>
          </a:p>
        </p:txBody>
      </p:sp>
      <p:sp>
        <p:nvSpPr>
          <p:cNvPr id="3" name="Slide Image Placeholder 2"/>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3883124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7" name="Rectangle 2"/>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US" altLang="en-US" b="1" dirty="0"/>
              <a:t>The $1 can be on any line</a:t>
            </a:r>
            <a:r>
              <a:rPr lang="en-US" altLang="en-US" b="1" baseline="0" dirty="0"/>
              <a:t> that has an amount however do not enter on withholding line. Will reduce refund by amount entered ($1).</a:t>
            </a:r>
          </a:p>
        </p:txBody>
      </p:sp>
      <p:sp>
        <p:nvSpPr>
          <p:cNvPr id="3" name="Slide Image Placeholder 2"/>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1321040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7" name="Rectangle 2"/>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US" altLang="en-US" b="1" dirty="0"/>
              <a:t>MFS returns may be out of scope in a community property state</a:t>
            </a:r>
            <a:r>
              <a:rPr lang="en-US" altLang="en-US" b="1" baseline="0" dirty="0"/>
              <a:t> due to the complexities of identifying and splitting community income</a:t>
            </a:r>
          </a:p>
          <a:p>
            <a:pPr eaLnBrk="1" hangingPunct="1">
              <a:spcBef>
                <a:spcPct val="0"/>
              </a:spcBef>
            </a:pPr>
            <a:r>
              <a:rPr lang="en-US" altLang="en-US" b="1" baseline="0" dirty="0"/>
              <a:t>Community property states include: AZ, CA, ID, LA, NV, NM, TX, WA, and WI</a:t>
            </a:r>
            <a:endParaRPr lang="en-US" altLang="en-US" b="1" dirty="0"/>
          </a:p>
        </p:txBody>
      </p:sp>
      <p:sp>
        <p:nvSpPr>
          <p:cNvPr id="3" name="Slide Image Placeholder 2"/>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1917869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00550"/>
            <a:ext cx="5486400" cy="3600450"/>
          </a:xfrm>
          <a:prstGeom prst="rect">
            <a:avLst/>
          </a:prstGeom>
        </p:spPr>
        <p:txBody>
          <a:bodyPr>
            <a:normAutofit/>
          </a:bodyPr>
          <a:lstStyle/>
          <a:p>
            <a:r>
              <a:rPr lang="en-US" altLang="en-US" dirty="0"/>
              <a:t>A common reason taxpayers choose MFS is to avoid an offset of their refund against their spouse’s outstanding debts </a:t>
            </a:r>
            <a:endParaRPr lang="en-US"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C5CEE3AE-188C-4664-BDD2-03CAB46821EF}" type="slidenum">
              <a:rPr lang="en-US" altLang="en-US" smtClean="0"/>
              <a:pPr>
                <a:defRPr/>
              </a:pPr>
              <a:t>38</a:t>
            </a:fld>
            <a:endParaRPr lang="en-US" altLang="en-US" dirty="0"/>
          </a:p>
        </p:txBody>
      </p:sp>
      <p:sp>
        <p:nvSpPr>
          <p:cNvPr id="6" name="Slide Image Placeholder 5"/>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3230037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In community</a:t>
            </a:r>
            <a:r>
              <a:rPr lang="en-US" b="1" baseline="0" dirty="0"/>
              <a:t> property states, both spouses are liable for community debts</a:t>
            </a:r>
            <a:endParaRPr lang="en-US" b="1"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C5CEE3AE-188C-4664-BDD2-03CAB46821EF}" type="slidenum">
              <a:rPr lang="en-US" altLang="en-US" smtClean="0"/>
              <a:pPr>
                <a:defRPr/>
              </a:pPr>
              <a:t>39</a:t>
            </a:fld>
            <a:endParaRPr lang="en-US" altLang="en-US" dirty="0"/>
          </a:p>
        </p:txBody>
      </p:sp>
      <p:sp>
        <p:nvSpPr>
          <p:cNvPr id="6" name="Slide Image Placeholder 5"/>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1306538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3884613" y="0"/>
            <a:ext cx="2971800" cy="458788"/>
          </a:xfrm>
          <a:prstGeom prst="rect">
            <a:avLst/>
          </a:prstGeom>
        </p:spPr>
        <p:txBody>
          <a:bodyPr/>
          <a:lstStyle/>
          <a:p>
            <a:fld id="{1887B463-EFF1-40BD-830D-2F7B864CAF0E}" type="datetime1">
              <a:rPr lang="en-US" smtClean="0"/>
              <a:t>11/27/2019</a:t>
            </a:fld>
            <a:endParaRPr lang="en-US"/>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fld id="{70316859-F9B8-479C-8D2A-A315CB8A3595}" type="slidenum">
              <a:rPr lang="en-US" smtClean="0"/>
              <a:t>4</a:t>
            </a:fld>
            <a:endParaRPr lang="en-US"/>
          </a:p>
        </p:txBody>
      </p:sp>
      <p:sp>
        <p:nvSpPr>
          <p:cNvPr id="6" name="Slide Image Placeholder 5"/>
          <p:cNvSpPr>
            <a:spLocks noGrp="1" noRot="1" noChangeAspect="1"/>
          </p:cNvSpPr>
          <p:nvPr>
            <p:ph type="sldImg"/>
          </p:nvPr>
        </p:nvSpPr>
        <p:spPr>
          <a:xfrm>
            <a:off x="1371600" y="1143000"/>
            <a:ext cx="4114800" cy="3086100"/>
          </a:xfrm>
          <a:prstGeom prst="rect">
            <a:avLst/>
          </a:prstGeom>
        </p:spPr>
      </p:sp>
      <p:sp>
        <p:nvSpPr>
          <p:cNvPr id="7" name="Notes Placeholder 6"/>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2840922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3884613" y="0"/>
            <a:ext cx="2971800" cy="458788"/>
          </a:xfrm>
          <a:prstGeom prst="rect">
            <a:avLst/>
          </a:prstGeom>
        </p:spPr>
        <p:txBody>
          <a:bodyPr/>
          <a:lstStyle/>
          <a:p>
            <a:fld id="{ACE56F86-6178-4F9C-94A0-69FEF4F6511E}" type="datetime1">
              <a:rPr lang="en-US" smtClean="0"/>
              <a:t>11/27/2019</a:t>
            </a:fld>
            <a:endParaRPr lang="en-US"/>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fld id="{70316859-F9B8-479C-8D2A-A315CB8A3595}" type="slidenum">
              <a:rPr lang="en-US" smtClean="0"/>
              <a:t>40</a:t>
            </a:fld>
            <a:endParaRPr lang="en-US"/>
          </a:p>
        </p:txBody>
      </p:sp>
      <p:sp>
        <p:nvSpPr>
          <p:cNvPr id="6" name="Slide Image Placeholder 5"/>
          <p:cNvSpPr>
            <a:spLocks noGrp="1" noRot="1" noChangeAspect="1"/>
          </p:cNvSpPr>
          <p:nvPr>
            <p:ph type="sldImg"/>
          </p:nvPr>
        </p:nvSpPr>
        <p:spPr>
          <a:xfrm>
            <a:off x="1371600" y="1143000"/>
            <a:ext cx="4114800" cy="3086100"/>
          </a:xfrm>
          <a:prstGeom prst="rect">
            <a:avLst/>
          </a:prstGeom>
        </p:spPr>
      </p:sp>
      <p:sp>
        <p:nvSpPr>
          <p:cNvPr id="7" name="Notes Placeholder 6"/>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2116339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3884613" y="0"/>
            <a:ext cx="2971800" cy="458788"/>
          </a:xfrm>
          <a:prstGeom prst="rect">
            <a:avLst/>
          </a:prstGeom>
        </p:spPr>
        <p:txBody>
          <a:bodyPr/>
          <a:lstStyle/>
          <a:p>
            <a:fld id="{0161D8D5-8166-49F6-81BF-377ACB13F1AD}" type="datetime1">
              <a:rPr lang="en-US" smtClean="0"/>
              <a:t>11/27/2019</a:t>
            </a:fld>
            <a:endParaRPr lang="en-US"/>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fld id="{70316859-F9B8-479C-8D2A-A315CB8A3595}" type="slidenum">
              <a:rPr lang="en-US" smtClean="0"/>
              <a:t>41</a:t>
            </a:fld>
            <a:endParaRPr lang="en-US"/>
          </a:p>
        </p:txBody>
      </p:sp>
      <p:sp>
        <p:nvSpPr>
          <p:cNvPr id="6" name="Slide Image Placeholder 5"/>
          <p:cNvSpPr>
            <a:spLocks noGrp="1" noRot="1" noChangeAspect="1"/>
          </p:cNvSpPr>
          <p:nvPr>
            <p:ph type="sldImg"/>
          </p:nvPr>
        </p:nvSpPr>
        <p:spPr>
          <a:xfrm>
            <a:off x="1371600" y="1143000"/>
            <a:ext cx="4114800" cy="3086100"/>
          </a:xfrm>
          <a:prstGeom prst="rect">
            <a:avLst/>
          </a:prstGeom>
        </p:spPr>
      </p:sp>
      <p:sp>
        <p:nvSpPr>
          <p:cNvPr id="7" name="Notes Placeholder 6"/>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25454510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3884613" y="0"/>
            <a:ext cx="2971800" cy="458788"/>
          </a:xfrm>
          <a:prstGeom prst="rect">
            <a:avLst/>
          </a:prstGeom>
        </p:spPr>
        <p:txBody>
          <a:bodyPr/>
          <a:lstStyle/>
          <a:p>
            <a:fld id="{F269FB34-1FDB-4795-85B7-7ED40C66C509}" type="datetime1">
              <a:rPr lang="en-US" smtClean="0"/>
              <a:t>11/27/2019</a:t>
            </a:fld>
            <a:endParaRPr lang="en-US"/>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fld id="{70316859-F9B8-479C-8D2A-A315CB8A3595}" type="slidenum">
              <a:rPr lang="en-US" smtClean="0"/>
              <a:t>42</a:t>
            </a:fld>
            <a:endParaRPr lang="en-US"/>
          </a:p>
        </p:txBody>
      </p:sp>
      <p:sp>
        <p:nvSpPr>
          <p:cNvPr id="6" name="Slide Image Placeholder 5"/>
          <p:cNvSpPr>
            <a:spLocks noGrp="1" noRot="1" noChangeAspect="1"/>
          </p:cNvSpPr>
          <p:nvPr>
            <p:ph type="sldImg"/>
          </p:nvPr>
        </p:nvSpPr>
        <p:spPr>
          <a:xfrm>
            <a:off x="1371600" y="1143000"/>
            <a:ext cx="4114800" cy="3086100"/>
          </a:xfrm>
          <a:prstGeom prst="rect">
            <a:avLst/>
          </a:prstGeom>
        </p:spPr>
      </p:sp>
      <p:sp>
        <p:nvSpPr>
          <p:cNvPr id="7" name="Notes Placeholder 6"/>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16571544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Slide Number Placeholder 3"/>
          <p:cNvSpPr>
            <a:spLocks noGrp="1"/>
          </p:cNvSpPr>
          <p:nvPr>
            <p:ph type="sldNum" sz="quarter" idx="5"/>
          </p:nvPr>
        </p:nvSpPr>
        <p:spPr>
          <a:xfrm>
            <a:off x="3884613" y="8685213"/>
            <a:ext cx="2971800" cy="458787"/>
          </a:xfrm>
          <a:prstGeom prst="rect">
            <a:avLst/>
          </a:prstGeom>
        </p:spPr>
        <p:txBody>
          <a:bodyPr/>
          <a:lstStyle>
            <a:lvl1pPr>
              <a:defRPr>
                <a:solidFill>
                  <a:schemeClr val="tx1"/>
                </a:solidFill>
                <a:latin typeface="Calibri" panose="020F0502020204030204" pitchFamily="34" charset="0"/>
                <a:cs typeface="Arial" panose="020B0604020202020204" pitchFamily="34" charset="0"/>
              </a:defRPr>
            </a:lvl1pPr>
            <a:lvl2pPr marL="785372" indent="-302066">
              <a:defRPr>
                <a:solidFill>
                  <a:schemeClr val="tx1"/>
                </a:solidFill>
                <a:latin typeface="Calibri" panose="020F0502020204030204" pitchFamily="34" charset="0"/>
                <a:cs typeface="Arial" panose="020B0604020202020204" pitchFamily="34" charset="0"/>
              </a:defRPr>
            </a:lvl2pPr>
            <a:lvl3pPr marL="1208265" indent="-241653">
              <a:defRPr>
                <a:solidFill>
                  <a:schemeClr val="tx1"/>
                </a:solidFill>
                <a:latin typeface="Calibri" panose="020F0502020204030204" pitchFamily="34" charset="0"/>
                <a:cs typeface="Arial" panose="020B0604020202020204" pitchFamily="34" charset="0"/>
              </a:defRPr>
            </a:lvl3pPr>
            <a:lvl4pPr marL="1691571" indent="-241653">
              <a:defRPr>
                <a:solidFill>
                  <a:schemeClr val="tx1"/>
                </a:solidFill>
                <a:latin typeface="Calibri" panose="020F0502020204030204" pitchFamily="34" charset="0"/>
                <a:cs typeface="Arial" panose="020B0604020202020204" pitchFamily="34" charset="0"/>
              </a:defRPr>
            </a:lvl4pPr>
            <a:lvl5pPr marL="2174878" indent="-241653">
              <a:defRPr>
                <a:solidFill>
                  <a:schemeClr val="tx1"/>
                </a:solidFill>
                <a:latin typeface="Calibri" panose="020F050202020403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5E7E4E9-4202-4246-8E46-E9351EDD70CE}" type="slidenum">
              <a:rPr lang="en-US" altLang="en-US" smtClean="0"/>
              <a:pPr/>
              <a:t>43</a:t>
            </a:fld>
            <a:endParaRPr lang="en-US" altLang="en-US" dirty="0"/>
          </a:p>
        </p:txBody>
      </p:sp>
      <p:sp>
        <p:nvSpPr>
          <p:cNvPr id="4" name="Slide Image Placeholder 3"/>
          <p:cNvSpPr>
            <a:spLocks noGrp="1" noRot="1" noChangeAspect="1"/>
          </p:cNvSpPr>
          <p:nvPr>
            <p:ph type="sldImg"/>
          </p:nvPr>
        </p:nvSpPr>
        <p:spPr>
          <a:xfrm>
            <a:off x="1371600" y="1143000"/>
            <a:ext cx="4114800" cy="3086100"/>
          </a:xfrm>
          <a:prstGeom prst="rect">
            <a:avLst/>
          </a:prstGeom>
        </p:spPr>
      </p:sp>
      <p:sp>
        <p:nvSpPr>
          <p:cNvPr id="5" name="Notes Placeholder 4"/>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38531910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3884613" y="0"/>
            <a:ext cx="2971800" cy="458788"/>
          </a:xfrm>
          <a:prstGeom prst="rect">
            <a:avLst/>
          </a:prstGeom>
        </p:spPr>
        <p:txBody>
          <a:bodyPr/>
          <a:lstStyle/>
          <a:p>
            <a:fld id="{7D5D2F97-0B0B-405A-A468-57DAC5B46046}" type="datetime1">
              <a:rPr lang="en-US" smtClean="0"/>
              <a:t>11/27/2019</a:t>
            </a:fld>
            <a:endParaRPr lang="en-US"/>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fld id="{70316859-F9B8-479C-8D2A-A315CB8A3595}" type="slidenum">
              <a:rPr lang="en-US" smtClean="0"/>
              <a:t>44</a:t>
            </a:fld>
            <a:endParaRPr lang="en-US"/>
          </a:p>
        </p:txBody>
      </p:sp>
      <p:sp>
        <p:nvSpPr>
          <p:cNvPr id="6" name="Slide Image Placeholder 5"/>
          <p:cNvSpPr>
            <a:spLocks noGrp="1" noRot="1" noChangeAspect="1"/>
          </p:cNvSpPr>
          <p:nvPr>
            <p:ph type="sldImg"/>
          </p:nvPr>
        </p:nvSpPr>
        <p:spPr>
          <a:xfrm>
            <a:off x="1371600" y="1143000"/>
            <a:ext cx="4114800" cy="3086100"/>
          </a:xfrm>
          <a:prstGeom prst="rect">
            <a:avLst/>
          </a:prstGeom>
        </p:spPr>
      </p:sp>
      <p:sp>
        <p:nvSpPr>
          <p:cNvPr id="7" name="Notes Placeholder 6"/>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37690356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00550"/>
            <a:ext cx="5486400" cy="3600450"/>
          </a:xfrm>
          <a:prstGeom prst="rect">
            <a:avLst/>
          </a:prstGeom>
        </p:spPr>
        <p:txBody>
          <a:bodyPr>
            <a:normAutofit/>
          </a:bodyPr>
          <a:lstStyle/>
          <a:p>
            <a:r>
              <a:rPr lang="en-US" dirty="0"/>
              <a:t>Community</a:t>
            </a:r>
            <a:r>
              <a:rPr lang="en-US" baseline="0" dirty="0"/>
              <a:t> property states may not comply with Injured Spouse requests</a:t>
            </a:r>
            <a:endParaRPr lang="en-US"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C5CEE3AE-188C-4664-BDD2-03CAB46821EF}" type="slidenum">
              <a:rPr lang="en-US" altLang="en-US" smtClean="0"/>
              <a:pPr>
                <a:defRPr/>
              </a:pPr>
              <a:t>45</a:t>
            </a:fld>
            <a:endParaRPr lang="en-US" altLang="en-US" dirty="0"/>
          </a:p>
        </p:txBody>
      </p:sp>
      <p:sp>
        <p:nvSpPr>
          <p:cNvPr id="6" name="Slide Image Placeholder 5"/>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31226909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371600" y="1143000"/>
            <a:ext cx="4114800" cy="3086100"/>
          </a:xfrm>
          <a:prstGeom prst="rect">
            <a:avLst/>
          </a:prstGeom>
        </p:spPr>
      </p:sp>
      <p:sp>
        <p:nvSpPr>
          <p:cNvPr id="4" name="Notes Placeholder 3"/>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1804630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3884613" y="0"/>
            <a:ext cx="2971800" cy="458788"/>
          </a:xfrm>
          <a:prstGeom prst="rect">
            <a:avLst/>
          </a:prstGeom>
        </p:spPr>
        <p:txBody>
          <a:bodyPr/>
          <a:lstStyle/>
          <a:p>
            <a:fld id="{55E4F724-6C2B-44B2-A0CD-A76436B17023}" type="datetime1">
              <a:rPr lang="en-US" smtClean="0"/>
              <a:t>11/27/2019</a:t>
            </a:fld>
            <a:endParaRPr lang="en-US"/>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fld id="{70316859-F9B8-479C-8D2A-A315CB8A3595}" type="slidenum">
              <a:rPr lang="en-US" smtClean="0"/>
              <a:t>47</a:t>
            </a:fld>
            <a:endParaRPr lang="en-US"/>
          </a:p>
        </p:txBody>
      </p:sp>
      <p:sp>
        <p:nvSpPr>
          <p:cNvPr id="6" name="Slide Image Placeholder 5"/>
          <p:cNvSpPr>
            <a:spLocks noGrp="1" noRot="1" noChangeAspect="1"/>
          </p:cNvSpPr>
          <p:nvPr>
            <p:ph type="sldImg"/>
          </p:nvPr>
        </p:nvSpPr>
        <p:spPr>
          <a:xfrm>
            <a:off x="1371600" y="1143000"/>
            <a:ext cx="4114800" cy="3086100"/>
          </a:xfrm>
          <a:prstGeom prst="rect">
            <a:avLst/>
          </a:prstGeom>
        </p:spPr>
      </p:sp>
      <p:sp>
        <p:nvSpPr>
          <p:cNvPr id="7" name="Notes Placeholder 6"/>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411761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457200">
              <a:spcBef>
                <a:spcPct val="30000"/>
              </a:spcBef>
              <a:buClr>
                <a:srgbClr val="C00000"/>
              </a:buClr>
              <a:buFont typeface="Calibri" panose="020F0502020204030204" pitchFamily="34" charset="0"/>
              <a:buChar char="●"/>
              <a:defRPr sz="1200">
                <a:solidFill>
                  <a:schemeClr val="tx1"/>
                </a:solidFill>
                <a:latin typeface="Calibri" panose="020F0502020204030204" pitchFamily="34" charset="0"/>
              </a:defRPr>
            </a:lvl1pPr>
            <a:lvl2pPr marL="742950" indent="-285750" defTabSz="457200">
              <a:spcBef>
                <a:spcPct val="30000"/>
              </a:spcBef>
              <a:buClr>
                <a:srgbClr val="008000"/>
              </a:buClr>
              <a:buSzPct val="70000"/>
              <a:buFont typeface="Wingdings" panose="05000000000000000000" pitchFamily="2" charset="2"/>
              <a:buChar char="n"/>
              <a:defRPr sz="1200">
                <a:solidFill>
                  <a:schemeClr val="tx1"/>
                </a:solidFill>
                <a:latin typeface="Calibri" panose="020F0502020204030204" pitchFamily="34" charset="0"/>
              </a:defRPr>
            </a:lvl2pPr>
            <a:lvl3pPr marL="1143000" indent="-228600" defTabSz="457200">
              <a:spcBef>
                <a:spcPct val="30000"/>
              </a:spcBef>
              <a:buClr>
                <a:schemeClr val="tx2"/>
              </a:buClr>
              <a:buSzPct val="70000"/>
              <a:buFont typeface="Wingdings" panose="05000000000000000000" pitchFamily="2" charset="2"/>
              <a:buChar char="®"/>
              <a:defRPr sz="1200">
                <a:solidFill>
                  <a:schemeClr val="tx1"/>
                </a:solidFill>
                <a:latin typeface="Calibri" panose="020F0502020204030204" pitchFamily="34" charset="0"/>
              </a:defRPr>
            </a:lvl3pPr>
            <a:lvl4pPr marL="16002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4pPr>
            <a:lvl5pPr marL="20574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Bef>
                <a:spcPct val="0"/>
              </a:spcBef>
              <a:buClrTx/>
              <a:buFontTx/>
              <a:buNone/>
            </a:pPr>
            <a:fld id="{E46E1F49-F668-4C66-A8FE-B59DA9CD1157}" type="slidenum">
              <a:rPr lang="en-US" altLang="en-US" sz="1900" b="1">
                <a:solidFill>
                  <a:srgbClr val="3333FF"/>
                </a:solidFill>
                <a:cs typeface="Calibri" panose="020F0502020204030204" pitchFamily="34" charset="0"/>
              </a:rPr>
              <a:pPr algn="ctr" eaLnBrk="1" hangingPunct="1">
                <a:spcBef>
                  <a:spcPct val="0"/>
                </a:spcBef>
                <a:buClrTx/>
                <a:buFontTx/>
                <a:buNone/>
              </a:pPr>
              <a:t>5</a:t>
            </a:fld>
            <a:endParaRPr lang="en-US" altLang="en-US" sz="1900" b="1" dirty="0">
              <a:solidFill>
                <a:srgbClr val="3333FF"/>
              </a:solidFill>
              <a:cs typeface="Calibri" panose="020F0502020204030204" pitchFamily="34" charset="0"/>
            </a:endParaRPr>
          </a:p>
        </p:txBody>
      </p:sp>
      <p:sp>
        <p:nvSpPr>
          <p:cNvPr id="19460"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eaLnBrk="1" hangingPunct="1"/>
            <a:r>
              <a:rPr lang="en-US" altLang="en-US" dirty="0"/>
              <a:t>Direct Volunteers to open Pub 4012 to these tabs to review the effects</a:t>
            </a:r>
          </a:p>
        </p:txBody>
      </p:sp>
      <p:sp>
        <p:nvSpPr>
          <p:cNvPr id="3" name="Slide Image Placeholder 2"/>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3676026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371600" y="1143000"/>
            <a:ext cx="4114800" cy="3086100"/>
          </a:xfrm>
          <a:prstGeom prst="rect">
            <a:avLst/>
          </a:prstGeom>
        </p:spPr>
      </p:sp>
      <p:sp>
        <p:nvSpPr>
          <p:cNvPr id="4" name="Notes Placeholder 3"/>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3110905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457200">
              <a:spcBef>
                <a:spcPct val="30000"/>
              </a:spcBef>
              <a:buClr>
                <a:srgbClr val="C00000"/>
              </a:buClr>
              <a:buFont typeface="Calibri" panose="020F0502020204030204" pitchFamily="34" charset="0"/>
              <a:buChar char="●"/>
              <a:defRPr sz="1200">
                <a:solidFill>
                  <a:schemeClr val="tx1"/>
                </a:solidFill>
                <a:latin typeface="Calibri" panose="020F0502020204030204" pitchFamily="34" charset="0"/>
              </a:defRPr>
            </a:lvl1pPr>
            <a:lvl2pPr marL="742950" indent="-285750" defTabSz="457200">
              <a:spcBef>
                <a:spcPct val="30000"/>
              </a:spcBef>
              <a:buClr>
                <a:srgbClr val="008000"/>
              </a:buClr>
              <a:buSzPct val="70000"/>
              <a:buFont typeface="Wingdings" panose="05000000000000000000" pitchFamily="2" charset="2"/>
              <a:buChar char="n"/>
              <a:defRPr sz="1200">
                <a:solidFill>
                  <a:schemeClr val="tx1"/>
                </a:solidFill>
                <a:latin typeface="Calibri" panose="020F0502020204030204" pitchFamily="34" charset="0"/>
              </a:defRPr>
            </a:lvl2pPr>
            <a:lvl3pPr marL="1143000" indent="-228600" defTabSz="457200">
              <a:spcBef>
                <a:spcPct val="30000"/>
              </a:spcBef>
              <a:buClr>
                <a:schemeClr val="tx2"/>
              </a:buClr>
              <a:buSzPct val="70000"/>
              <a:buFont typeface="Wingdings" panose="05000000000000000000" pitchFamily="2" charset="2"/>
              <a:buChar char="®"/>
              <a:defRPr sz="1200">
                <a:solidFill>
                  <a:schemeClr val="tx1"/>
                </a:solidFill>
                <a:latin typeface="Calibri" panose="020F0502020204030204" pitchFamily="34" charset="0"/>
              </a:defRPr>
            </a:lvl3pPr>
            <a:lvl4pPr marL="16002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4pPr>
            <a:lvl5pPr marL="20574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Bef>
                <a:spcPct val="0"/>
              </a:spcBef>
              <a:buClrTx/>
              <a:buFontTx/>
              <a:buNone/>
            </a:pPr>
            <a:fld id="{C9A3E080-1BDB-4B5D-A9CB-8A86562BE253}" type="slidenum">
              <a:rPr lang="en-US" altLang="en-US" sz="1900" b="1">
                <a:solidFill>
                  <a:srgbClr val="3333FF"/>
                </a:solidFill>
                <a:cs typeface="Calibri" panose="020F0502020204030204" pitchFamily="34" charset="0"/>
              </a:rPr>
              <a:pPr algn="ctr" eaLnBrk="1" hangingPunct="1">
                <a:spcBef>
                  <a:spcPct val="0"/>
                </a:spcBef>
                <a:buClrTx/>
                <a:buFontTx/>
                <a:buNone/>
              </a:pPr>
              <a:t>7</a:t>
            </a:fld>
            <a:endParaRPr lang="en-US" altLang="en-US" sz="1900" b="1" dirty="0">
              <a:solidFill>
                <a:srgbClr val="3333FF"/>
              </a:solidFill>
              <a:cs typeface="Calibri" panose="020F0502020204030204" pitchFamily="34" charset="0"/>
            </a:endParaRPr>
          </a:p>
        </p:txBody>
      </p:sp>
      <p:sp>
        <p:nvSpPr>
          <p:cNvPr id="7172"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b="1" dirty="0"/>
              <a:t>U.S. state includes the district of Columbia and U.S. territories</a:t>
            </a:r>
          </a:p>
          <a:p>
            <a:r>
              <a:rPr lang="en-US" altLang="en-US" b="1" dirty="0"/>
              <a:t>Dependent: An individual who may be claimed as a dependent on another person’s tax return; that is, someone who meets all applicable dependency tests</a:t>
            </a:r>
          </a:p>
          <a:p>
            <a:r>
              <a:rPr lang="en-US" altLang="en-US" b="1" dirty="0"/>
              <a:t>Will discuss dependents in a later lesson</a:t>
            </a:r>
          </a:p>
          <a:p>
            <a:r>
              <a:rPr lang="en-US" altLang="en-US" b="1" dirty="0"/>
              <a:t>Note there are circumstances</a:t>
            </a:r>
            <a:r>
              <a:rPr lang="en-US" altLang="en-US" b="1" baseline="0" dirty="0"/>
              <a:t> where a non-family member can be a dependent, but only family members can make a taxpayer eligible for Head of Household or Qualifying Widow(</a:t>
            </a:r>
            <a:r>
              <a:rPr lang="en-US" altLang="en-US" b="1" baseline="0" dirty="0" err="1"/>
              <a:t>er</a:t>
            </a:r>
            <a:r>
              <a:rPr lang="en-US" altLang="en-US" b="1" baseline="0" dirty="0"/>
              <a:t>) Filing Status</a:t>
            </a:r>
            <a:endParaRPr lang="en-US" altLang="en-US" b="1" dirty="0"/>
          </a:p>
          <a:p>
            <a:r>
              <a:rPr lang="en-US" altLang="en-US" b="1" dirty="0"/>
              <a:t>There is no requirement for taxpayers to substantiate their marriage – their statement that they are married is enough</a:t>
            </a:r>
          </a:p>
        </p:txBody>
      </p:sp>
      <p:sp>
        <p:nvSpPr>
          <p:cNvPr id="3" name="Slide Image Placeholder 2"/>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2484969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400550"/>
            <a:ext cx="5486400" cy="3600450"/>
          </a:xfrm>
          <a:prstGeom prst="rect">
            <a:avLst/>
          </a:prstGeom>
        </p:spPr>
        <p:txBody>
          <a:bodyPr/>
          <a:lstStyle/>
          <a:p>
            <a:pPr marL="0" indent="0">
              <a:buNone/>
            </a:pPr>
            <a:r>
              <a:rPr lang="en-US" dirty="0"/>
              <a:t>Find the annotation in NTTC Modified Pub 4012</a:t>
            </a:r>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C5CEE3AE-188C-4664-BDD2-03CAB46821EF}" type="slidenum">
              <a:rPr lang="en-US" altLang="en-US" smtClean="0"/>
              <a:pPr>
                <a:defRPr/>
              </a:pPr>
              <a:t>8</a:t>
            </a:fld>
            <a:endParaRPr lang="en-US" altLang="en-US" dirty="0"/>
          </a:p>
        </p:txBody>
      </p:sp>
      <p:sp>
        <p:nvSpPr>
          <p:cNvPr id="6" name="Slide Image Placeholder 5"/>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3836963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The Taxpayer only tells us their marital status.  The Counselor must determine the correct and </a:t>
            </a:r>
            <a:r>
              <a:rPr lang="en-US" altLang="en-US" u="sng" dirty="0"/>
              <a:t>most advantageous</a:t>
            </a:r>
            <a:r>
              <a:rPr lang="en-US" altLang="en-US" u="none" dirty="0"/>
              <a:t> filing</a:t>
            </a:r>
            <a:r>
              <a:rPr lang="en-US" altLang="en-US" dirty="0"/>
              <a:t> status based on a thorough interview with the taxpayer!</a:t>
            </a:r>
          </a:p>
        </p:txBody>
      </p:sp>
      <p:sp>
        <p:nvSpPr>
          <p:cNvPr id="13316" name="Slide Number Placeholder 3"/>
          <p:cNvSpPr>
            <a:spLocks noGrp="1"/>
          </p:cNvSpPr>
          <p:nvPr>
            <p:ph type="sldNum" sz="quarter" idx="5"/>
          </p:nvPr>
        </p:nvSpPr>
        <p:spPr>
          <a:xfrm>
            <a:off x="3884613" y="8685213"/>
            <a:ext cx="2971800" cy="458787"/>
          </a:xfrm>
          <a:prstGeom prst="rect">
            <a:avLst/>
          </a:prstGeom>
        </p:spPr>
        <p:txBody>
          <a:bodyPr/>
          <a:lstStyle>
            <a:lvl1pPr>
              <a:defRPr>
                <a:solidFill>
                  <a:schemeClr val="tx1"/>
                </a:solidFill>
                <a:latin typeface="Calibri" panose="020F0502020204030204" pitchFamily="34" charset="0"/>
                <a:cs typeface="Arial" panose="020B0604020202020204" pitchFamily="34" charset="0"/>
              </a:defRPr>
            </a:lvl1pPr>
            <a:lvl2pPr marL="785372" indent="-302066">
              <a:defRPr>
                <a:solidFill>
                  <a:schemeClr val="tx1"/>
                </a:solidFill>
                <a:latin typeface="Calibri" panose="020F0502020204030204" pitchFamily="34" charset="0"/>
                <a:cs typeface="Arial" panose="020B0604020202020204" pitchFamily="34" charset="0"/>
              </a:defRPr>
            </a:lvl2pPr>
            <a:lvl3pPr marL="1208265" indent="-241653">
              <a:defRPr>
                <a:solidFill>
                  <a:schemeClr val="tx1"/>
                </a:solidFill>
                <a:latin typeface="Calibri" panose="020F0502020204030204" pitchFamily="34" charset="0"/>
                <a:cs typeface="Arial" panose="020B0604020202020204" pitchFamily="34" charset="0"/>
              </a:defRPr>
            </a:lvl3pPr>
            <a:lvl4pPr marL="1691571" indent="-241653">
              <a:defRPr>
                <a:solidFill>
                  <a:schemeClr val="tx1"/>
                </a:solidFill>
                <a:latin typeface="Calibri" panose="020F0502020204030204" pitchFamily="34" charset="0"/>
                <a:cs typeface="Arial" panose="020B0604020202020204" pitchFamily="34" charset="0"/>
              </a:defRPr>
            </a:lvl4pPr>
            <a:lvl5pPr marL="2174878" indent="-241653">
              <a:defRPr>
                <a:solidFill>
                  <a:schemeClr val="tx1"/>
                </a:solidFill>
                <a:latin typeface="Calibri" panose="020F050202020403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F44B43-D722-4EB6-A84D-B935142B869D}" type="slidenum">
              <a:rPr lang="en-US" altLang="en-US" smtClean="0"/>
              <a:pPr/>
              <a:t>9</a:t>
            </a:fld>
            <a:endParaRPr lang="en-US" altLang="en-US" dirty="0"/>
          </a:p>
        </p:txBody>
      </p:sp>
      <p:sp>
        <p:nvSpPr>
          <p:cNvPr id="4" name="Slide Image Placeholder 3"/>
          <p:cNvSpPr>
            <a:spLocks noGrp="1" noRot="1" noChangeAspect="1"/>
          </p:cNvSpPr>
          <p:nvPr>
            <p:ph type="sldImg"/>
          </p:nvPr>
        </p:nvSpPr>
        <p:spPr>
          <a:xfrm>
            <a:off x="1371600" y="1143000"/>
            <a:ext cx="4114800" cy="3086100"/>
          </a:xfrm>
          <a:prstGeom prst="rect">
            <a:avLst/>
          </a:prstGeom>
        </p:spPr>
      </p:sp>
    </p:spTree>
    <p:extLst>
      <p:ext uri="{BB962C8B-B14F-4D97-AF65-F5344CB8AC3E}">
        <p14:creationId xmlns:p14="http://schemas.microsoft.com/office/powerpoint/2010/main" val="340176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9144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7" name="Rectangle 6"/>
          <p:cNvSpPr/>
          <p:nvPr/>
        </p:nvSpPr>
        <p:spPr>
          <a:xfrm>
            <a:off x="2" y="1218977"/>
            <a:ext cx="6599583"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3" name="Subtitle 2"/>
          <p:cNvSpPr>
            <a:spLocks noGrp="1"/>
          </p:cNvSpPr>
          <p:nvPr>
            <p:ph type="subTitle" idx="1"/>
          </p:nvPr>
        </p:nvSpPr>
        <p:spPr>
          <a:xfrm>
            <a:off x="687377" y="3697342"/>
            <a:ext cx="5224830" cy="1112839"/>
          </a:xfrm>
          <a:prstGeom prst="rect">
            <a:avLst/>
          </a:prstGeom>
        </p:spPr>
        <p:txBody>
          <a:bodyPr anchor="ctr">
            <a:noAutofit/>
          </a:bodyPr>
          <a:lstStyle>
            <a:lvl1pPr marL="0" indent="0" algn="ctr">
              <a:spcBef>
                <a:spcPts val="0"/>
              </a:spcBef>
              <a:buNone/>
              <a:defRPr sz="1800">
                <a:solidFill>
                  <a:schemeClr val="bg1"/>
                </a:solidFill>
              </a:defRPr>
            </a:lvl1pPr>
            <a:lvl2pPr marL="257169" indent="0" algn="ctr">
              <a:buNone/>
              <a:defRPr>
                <a:solidFill>
                  <a:schemeClr val="tx1">
                    <a:tint val="75000"/>
                  </a:schemeClr>
                </a:solidFill>
              </a:defRPr>
            </a:lvl2pPr>
            <a:lvl3pPr marL="514338"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2" y="5056023"/>
            <a:ext cx="6599583"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p:cNvSpPr/>
          <p:nvPr/>
        </p:nvSpPr>
        <p:spPr>
          <a:xfrm>
            <a:off x="2" y="5056022"/>
            <a:ext cx="6599583"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 name="Title 5"/>
          <p:cNvSpPr>
            <a:spLocks noGrp="1"/>
          </p:cNvSpPr>
          <p:nvPr>
            <p:ph type="title"/>
          </p:nvPr>
        </p:nvSpPr>
        <p:spPr>
          <a:xfrm>
            <a:off x="685842" y="1875512"/>
            <a:ext cx="5227900" cy="1219200"/>
          </a:xfrm>
        </p:spPr>
        <p:txBody>
          <a:bodyPr>
            <a:noAutofit/>
          </a:bodyPr>
          <a:lstStyle>
            <a:lvl1pPr algn="ctr">
              <a:defRPr sz="2475"/>
            </a:lvl1pPr>
          </a:lstStyle>
          <a:p>
            <a:r>
              <a:rPr lang="en-US"/>
              <a:t>Click to edit Master title style</a:t>
            </a:r>
            <a:endParaRPr lang="en-US" dirty="0"/>
          </a:p>
        </p:txBody>
      </p:sp>
      <p:sp>
        <p:nvSpPr>
          <p:cNvPr id="9" name="Rectangle 8"/>
          <p:cNvSpPr/>
          <p:nvPr/>
        </p:nvSpPr>
        <p:spPr>
          <a:xfrm>
            <a:off x="1" y="5080555"/>
            <a:ext cx="660196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1" name="Date Placeholder 3">
            <a:extLst>
              <a:ext uri="{FF2B5EF4-FFF2-40B4-BE49-F238E27FC236}">
                <a16:creationId xmlns:a16="http://schemas.microsoft.com/office/drawing/2014/main" id="{325D16B6-152B-4FDE-BF54-4398ECB14290}"/>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12" name="Footer Placeholder 4">
            <a:extLst>
              <a:ext uri="{FF2B5EF4-FFF2-40B4-BE49-F238E27FC236}">
                <a16:creationId xmlns:a16="http://schemas.microsoft.com/office/drawing/2014/main" id="{534A7236-1F7D-4C44-9FB2-218DB8E05CA8}"/>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3" name="Slide Number Placeholder 5">
            <a:extLst>
              <a:ext uri="{FF2B5EF4-FFF2-40B4-BE49-F238E27FC236}">
                <a16:creationId xmlns:a16="http://schemas.microsoft.com/office/drawing/2014/main" id="{50BAE30B-22A1-41E6-98B6-04A1B88E0F68}"/>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46209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11-27-2019 v1a</a:t>
            </a:r>
          </a:p>
        </p:txBody>
      </p:sp>
      <p:sp>
        <p:nvSpPr>
          <p:cNvPr id="4" name="Footer Placeholder 3"/>
          <p:cNvSpPr>
            <a:spLocks noGrp="1"/>
          </p:cNvSpPr>
          <p:nvPr>
            <p:ph type="ftr" sz="quarter" idx="11"/>
          </p:nvPr>
        </p:nvSpPr>
        <p:spPr/>
        <p:txBody>
          <a:bodyPr/>
          <a:lstStyle/>
          <a:p>
            <a:r>
              <a:rPr lang="en-US"/>
              <a:t>NTTC Training ala NJ – TY2019</a:t>
            </a:r>
          </a:p>
        </p:txBody>
      </p:sp>
      <p:sp>
        <p:nvSpPr>
          <p:cNvPr id="5" name="Slide Number Placeholder 4"/>
          <p:cNvSpPr>
            <a:spLocks noGrp="1"/>
          </p:cNvSpPr>
          <p:nvPr>
            <p:ph type="sldNum" sz="quarter" idx="12"/>
          </p:nvPr>
        </p:nvSpPr>
        <p:spPr/>
        <p:txBody>
          <a:bodyPr/>
          <a:lstStyle/>
          <a:p>
            <a:fld id="{F56DB09B-2E1E-48D6-BF38-233787F9BAB1}" type="slidenum">
              <a:rPr lang="en-US" smtClean="0"/>
              <a:t>‹#›</a:t>
            </a:fld>
            <a:endParaRPr lang="en-US"/>
          </a:p>
        </p:txBody>
      </p:sp>
      <p:sp>
        <p:nvSpPr>
          <p:cNvPr id="6" name="Text Placeholder 5"/>
          <p:cNvSpPr>
            <a:spLocks noGrp="1"/>
          </p:cNvSpPr>
          <p:nvPr>
            <p:ph type="body" sz="quarter" idx="15"/>
          </p:nvPr>
        </p:nvSpPr>
        <p:spPr>
          <a:xfrm>
            <a:off x="962025" y="1754188"/>
            <a:ext cx="3497580" cy="4022725"/>
          </a:xfrm>
        </p:spPr>
        <p:txBody>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4797029" y="1754188"/>
            <a:ext cx="3497580" cy="4022725"/>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574646"/>
      </p:ext>
    </p:extLst>
  </p:cSld>
  <p:clrMapOvr>
    <a:masterClrMapping/>
  </p:clrMapOvr>
  <p:extLst>
    <p:ext uri="{DCECCB84-F9BA-43D5-87BE-67443E8EF086}">
      <p15:sldGuideLst xmlns:p15="http://schemas.microsoft.com/office/powerpoint/2012/main">
        <p15:guide id="6" pos="52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2500" y="1535117"/>
            <a:ext cx="3497580" cy="639763"/>
          </a:xfrm>
          <a:prstGeom prst="rect">
            <a:avLst/>
          </a:prstGeom>
        </p:spPr>
        <p:txBody>
          <a:bodyPr anchor="b"/>
          <a:lstStyle>
            <a:lvl1pPr marL="0" indent="0">
              <a:buNone/>
              <a:defRPr sz="1575"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5" name="Text Placeholder 4"/>
          <p:cNvSpPr>
            <a:spLocks noGrp="1"/>
          </p:cNvSpPr>
          <p:nvPr>
            <p:ph type="body" sz="quarter" idx="3"/>
          </p:nvPr>
        </p:nvSpPr>
        <p:spPr>
          <a:xfrm>
            <a:off x="4806462" y="1535117"/>
            <a:ext cx="3497580" cy="639763"/>
          </a:xfrm>
          <a:prstGeom prst="rect">
            <a:avLst/>
          </a:prstGeom>
        </p:spPr>
        <p:txBody>
          <a:bodyPr anchor="b">
            <a:noAutofit/>
          </a:bodyPr>
          <a:lstStyle>
            <a:lvl1pPr marL="0" indent="0">
              <a:buNone/>
              <a:defRPr sz="1575"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11-27-2019 v1a</a:t>
            </a:r>
          </a:p>
        </p:txBody>
      </p:sp>
      <p:sp>
        <p:nvSpPr>
          <p:cNvPr id="8" name="Footer Placeholder 7"/>
          <p:cNvSpPr>
            <a:spLocks noGrp="1"/>
          </p:cNvSpPr>
          <p:nvPr>
            <p:ph type="ftr" sz="quarter" idx="11"/>
          </p:nvPr>
        </p:nvSpPr>
        <p:spPr/>
        <p:txBody>
          <a:bodyPr/>
          <a:lstStyle/>
          <a:p>
            <a:r>
              <a:rPr lang="en-US"/>
              <a:t>NTTC Training ala NJ – TY2019</a:t>
            </a:r>
          </a:p>
        </p:txBody>
      </p:sp>
      <p:sp>
        <p:nvSpPr>
          <p:cNvPr id="9" name="Slide Number Placeholder 8"/>
          <p:cNvSpPr>
            <a:spLocks noGrp="1"/>
          </p:cNvSpPr>
          <p:nvPr>
            <p:ph type="sldNum" sz="quarter" idx="12"/>
          </p:nvPr>
        </p:nvSpPr>
        <p:spPr/>
        <p:txBody>
          <a:bodyPr/>
          <a:lstStyle/>
          <a:p>
            <a:fld id="{F56DB09B-2E1E-48D6-BF38-233787F9BAB1}" type="slidenum">
              <a:rPr lang="en-US" smtClean="0"/>
              <a:t>‹#›</a:t>
            </a:fld>
            <a:endParaRPr lang="en-US"/>
          </a:p>
        </p:txBody>
      </p:sp>
      <p:sp>
        <p:nvSpPr>
          <p:cNvPr id="10" name="Text Placeholder 9"/>
          <p:cNvSpPr>
            <a:spLocks noGrp="1"/>
          </p:cNvSpPr>
          <p:nvPr>
            <p:ph type="body" sz="quarter" idx="13"/>
          </p:nvPr>
        </p:nvSpPr>
        <p:spPr>
          <a:xfrm>
            <a:off x="952501" y="2174878"/>
            <a:ext cx="3498056" cy="3779839"/>
          </a:xfrm>
        </p:spPr>
        <p:txBody>
          <a:bodyPr>
            <a:normAutofit/>
          </a:bodyPr>
          <a:lstStyle>
            <a:lvl1pPr>
              <a:defRPr sz="1575"/>
            </a:lvl1pPr>
            <a:lvl2pPr>
              <a:defRPr sz="1350"/>
            </a:lvl2pPr>
            <a:lvl3pPr>
              <a:defRPr sz="1125"/>
            </a:lvl3pPr>
          </a:lstStyle>
          <a:p>
            <a:pPr lvl="0"/>
            <a:r>
              <a:rPr lang="en-US"/>
              <a:t>Click to 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4806462" y="2174878"/>
            <a:ext cx="3497580" cy="3779839"/>
          </a:xfrm>
        </p:spPr>
        <p:txBody>
          <a:bodyPr>
            <a:normAutofit/>
          </a:bodyPr>
          <a:lstStyle>
            <a:lvl1pPr>
              <a:defRPr sz="1575"/>
            </a:lvl1pPr>
            <a:lvl2pPr>
              <a:defRPr sz="1350"/>
            </a:lvl2pPr>
            <a:lvl3pPr>
              <a:defRPr sz="1125"/>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352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959125" y="1761437"/>
            <a:ext cx="7315200" cy="2221287"/>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958850" y="4108451"/>
            <a:ext cx="7315200" cy="1780116"/>
          </a:xfrm>
        </p:spPr>
        <p:txBody>
          <a:bodyPr/>
          <a:lstStyle/>
          <a:p>
            <a:pPr lvl="0"/>
            <a:r>
              <a:rPr lang="en-US"/>
              <a:t>Click to edit Master text styles</a:t>
            </a:r>
          </a:p>
          <a:p>
            <a:pPr lvl="1"/>
            <a:r>
              <a:rPr lang="en-US"/>
              <a:t>Second level</a:t>
            </a:r>
          </a:p>
        </p:txBody>
      </p:sp>
      <p:sp>
        <p:nvSpPr>
          <p:cNvPr id="14" name="Date Placeholder 3">
            <a:extLst>
              <a:ext uri="{FF2B5EF4-FFF2-40B4-BE49-F238E27FC236}">
                <a16:creationId xmlns:a16="http://schemas.microsoft.com/office/drawing/2014/main" id="{3FEE0182-5E6E-47B8-86E9-CC065BBEA7B7}"/>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15" name="Footer Placeholder 4">
            <a:extLst>
              <a:ext uri="{FF2B5EF4-FFF2-40B4-BE49-F238E27FC236}">
                <a16:creationId xmlns:a16="http://schemas.microsoft.com/office/drawing/2014/main" id="{D13BC5E4-D997-4149-8D6E-66A51B9900CE}"/>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6" name="Slide Number Placeholder 5">
            <a:extLst>
              <a:ext uri="{FF2B5EF4-FFF2-40B4-BE49-F238E27FC236}">
                <a16:creationId xmlns:a16="http://schemas.microsoft.com/office/drawing/2014/main" id="{FA6B5DDA-0C49-44A9-B553-0066B756A883}"/>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318440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11-27-2019 v1a</a:t>
            </a:r>
          </a:p>
        </p:txBody>
      </p:sp>
      <p:sp>
        <p:nvSpPr>
          <p:cNvPr id="4" name="Footer Placeholder 3"/>
          <p:cNvSpPr>
            <a:spLocks noGrp="1"/>
          </p:cNvSpPr>
          <p:nvPr>
            <p:ph type="ftr" sz="quarter" idx="11"/>
          </p:nvPr>
        </p:nvSpPr>
        <p:spPr/>
        <p:txBody>
          <a:bodyPr/>
          <a:lstStyle/>
          <a:p>
            <a:r>
              <a:rPr lang="en-US"/>
              <a:t>NTTC Training ala NJ – TY2019</a:t>
            </a:r>
          </a:p>
        </p:txBody>
      </p:sp>
      <p:sp>
        <p:nvSpPr>
          <p:cNvPr id="5" name="Slide Number Placeholder 4"/>
          <p:cNvSpPr>
            <a:spLocks noGrp="1"/>
          </p:cNvSpPr>
          <p:nvPr>
            <p:ph type="sldNum" sz="quarter" idx="12"/>
          </p:nvPr>
        </p:nvSpPr>
        <p:spPr/>
        <p:txBody>
          <a:bodyPr/>
          <a:lstStyle/>
          <a:p>
            <a:fld id="{F56DB09B-2E1E-48D6-BF38-233787F9BAB1}"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13692094"/>
      </p:ext>
    </p:extLst>
  </p:cSld>
  <p:clrMapOvr>
    <a:masterClrMapping/>
  </p:clrMapOvr>
  <p:extLst>
    <p:ext uri="{DCECCB84-F9BA-43D5-87BE-67443E8EF086}">
      <p15:sldGuideLst xmlns:p15="http://schemas.microsoft.com/office/powerpoint/2012/main">
        <p15:guide id="6" pos="52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11-27-2019 v1a</a:t>
            </a:r>
          </a:p>
        </p:txBody>
      </p:sp>
      <p:sp>
        <p:nvSpPr>
          <p:cNvPr id="3" name="Footer Placeholder 2"/>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p:txBody>
          <a:bodyPr/>
          <a:lstStyle/>
          <a:p>
            <a:fld id="{F56DB09B-2E1E-48D6-BF38-233787F9BAB1}" type="slidenum">
              <a:rPr lang="en-US" smtClean="0"/>
              <a:t>‹#›</a:t>
            </a:fld>
            <a:endParaRPr lang="en-US"/>
          </a:p>
        </p:txBody>
      </p:sp>
      <p:sp>
        <p:nvSpPr>
          <p:cNvPr id="5" name="Rectangle 4"/>
          <p:cNvSpPr/>
          <p:nvPr/>
        </p:nvSpPr>
        <p:spPr>
          <a:xfrm>
            <a:off x="0" y="-17670"/>
            <a:ext cx="9144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 name="Rectangle 5"/>
          <p:cNvSpPr/>
          <p:nvPr/>
        </p:nvSpPr>
        <p:spPr>
          <a:xfrm>
            <a:off x="0" y="-17670"/>
            <a:ext cx="9144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11547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11-27-2019 v1a</a:t>
            </a:r>
          </a:p>
        </p:txBody>
      </p:sp>
      <p:sp>
        <p:nvSpPr>
          <p:cNvPr id="3" name="Footer Placeholder 2"/>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a:xfrm>
            <a:off x="974207" y="6265308"/>
            <a:ext cx="388559" cy="365125"/>
          </a:xfrm>
        </p:spPr>
        <p:txBody>
          <a:bodyPr/>
          <a:lstStyle/>
          <a:p>
            <a:fld id="{F56DB09B-2E1E-48D6-BF38-233787F9BAB1}" type="slidenum">
              <a:rPr lang="en-US" smtClean="0"/>
              <a:t>‹#›</a:t>
            </a:fld>
            <a:endParaRPr lang="en-US"/>
          </a:p>
        </p:txBody>
      </p:sp>
      <p:sp>
        <p:nvSpPr>
          <p:cNvPr id="5" name="Rectangle 4"/>
          <p:cNvSpPr/>
          <p:nvPr/>
        </p:nvSpPr>
        <p:spPr>
          <a:xfrm>
            <a:off x="0" y="-17670"/>
            <a:ext cx="9144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6" name="Rectangle 5"/>
          <p:cNvSpPr/>
          <p:nvPr/>
        </p:nvSpPr>
        <p:spPr>
          <a:xfrm>
            <a:off x="0" y="-17670"/>
            <a:ext cx="9144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7" name="Rectangle 6"/>
          <p:cNvSpPr/>
          <p:nvPr/>
        </p:nvSpPr>
        <p:spPr>
          <a:xfrm rot="16200000">
            <a:off x="-2980942" y="2962964"/>
            <a:ext cx="6876288" cy="9144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solidFill>
                <a:schemeClr val="bg1"/>
              </a:solidFill>
              <a:latin typeface="+mj-lt"/>
            </a:endParaRPr>
          </a:p>
        </p:txBody>
      </p:sp>
      <p:sp>
        <p:nvSpPr>
          <p:cNvPr id="8" name="Title Placeholder 1"/>
          <p:cNvSpPr>
            <a:spLocks noGrp="1"/>
          </p:cNvSpPr>
          <p:nvPr>
            <p:ph type="title"/>
          </p:nvPr>
        </p:nvSpPr>
        <p:spPr>
          <a:xfrm rot="16200000">
            <a:off x="-2407918" y="2421255"/>
            <a:ext cx="573024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338861" y="6132291"/>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10" name="Rectangle 9"/>
          <p:cNvSpPr/>
          <p:nvPr/>
        </p:nvSpPr>
        <p:spPr>
          <a:xfrm rot="5400000">
            <a:off x="-2493840" y="3390266"/>
            <a:ext cx="6876288" cy="59800"/>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52821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7B75-102F-4897-A41E-3DF7610E9FEC}"/>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3B232B2-EE7C-4A1B-BC5F-03285CE66DE0}"/>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7076F7-3D4D-454D-8424-FDAD28D9DF50}"/>
              </a:ext>
            </a:extLst>
          </p:cNvPr>
          <p:cNvSpPr>
            <a:spLocks noGrp="1"/>
          </p:cNvSpPr>
          <p:nvPr>
            <p:ph type="dt" sz="half" idx="10"/>
          </p:nvPr>
        </p:nvSpPr>
        <p:spPr/>
        <p:txBody>
          <a:bodyPr/>
          <a:lstStyle/>
          <a:p>
            <a:r>
              <a:rPr lang="en-US"/>
              <a:t>11-27-2019 v1a</a:t>
            </a:r>
          </a:p>
        </p:txBody>
      </p:sp>
      <p:sp>
        <p:nvSpPr>
          <p:cNvPr id="5" name="Footer Placeholder 4">
            <a:extLst>
              <a:ext uri="{FF2B5EF4-FFF2-40B4-BE49-F238E27FC236}">
                <a16:creationId xmlns:a16="http://schemas.microsoft.com/office/drawing/2014/main" id="{7103F955-D78F-4772-A1DE-BF38DC5282EF}"/>
              </a:ext>
            </a:extLst>
          </p:cNvPr>
          <p:cNvSpPr>
            <a:spLocks noGrp="1"/>
          </p:cNvSpPr>
          <p:nvPr>
            <p:ph type="ftr" sz="quarter" idx="11"/>
          </p:nvPr>
        </p:nvSpPr>
        <p:spPr/>
        <p:txBody>
          <a:bodyPr/>
          <a:lstStyle/>
          <a:p>
            <a:r>
              <a:rPr lang="en-US"/>
              <a:t>NTTC Training ala NJ – TY2019</a:t>
            </a:r>
          </a:p>
        </p:txBody>
      </p:sp>
      <p:sp>
        <p:nvSpPr>
          <p:cNvPr id="6" name="Slide Number Placeholder 5">
            <a:extLst>
              <a:ext uri="{FF2B5EF4-FFF2-40B4-BE49-F238E27FC236}">
                <a16:creationId xmlns:a16="http://schemas.microsoft.com/office/drawing/2014/main" id="{DE8C395E-AA13-4E51-9903-FDDCDED2F64F}"/>
              </a:ext>
            </a:extLst>
          </p:cNvPr>
          <p:cNvSpPr>
            <a:spLocks noGrp="1"/>
          </p:cNvSpPr>
          <p:nvPr>
            <p:ph type="sldNum" sz="quarter" idx="12"/>
          </p:nvPr>
        </p:nvSpPr>
        <p:spPr/>
        <p:txBody>
          <a:bodyPr/>
          <a:lstStyle/>
          <a:p>
            <a:fld id="{F56DB09B-2E1E-48D6-BF38-233787F9BAB1}" type="slidenum">
              <a:rPr lang="en-US" smtClean="0"/>
              <a:t>‹#›</a:t>
            </a:fld>
            <a:endParaRPr lang="en-US"/>
          </a:p>
        </p:txBody>
      </p:sp>
    </p:spTree>
    <p:extLst>
      <p:ext uri="{BB962C8B-B14F-4D97-AF65-F5344CB8AC3E}">
        <p14:creationId xmlns:p14="http://schemas.microsoft.com/office/powerpoint/2010/main" val="393532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lvl4pPr marL="1458516" indent="-170260">
              <a:defRPr/>
            </a:lvl4pPr>
            <a:lvl5pPr marL="1797844" indent="-170260">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73A09A5A-A9C0-4CD2-A868-78EA44F396D3}"/>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7" name="Footer Placeholder 4">
            <a:extLst>
              <a:ext uri="{FF2B5EF4-FFF2-40B4-BE49-F238E27FC236}">
                <a16:creationId xmlns:a16="http://schemas.microsoft.com/office/drawing/2014/main" id="{B0217534-7AEE-4CA5-B103-1415BD776EBA}"/>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8" name="Slide Number Placeholder 5">
            <a:extLst>
              <a:ext uri="{FF2B5EF4-FFF2-40B4-BE49-F238E27FC236}">
                <a16:creationId xmlns:a16="http://schemas.microsoft.com/office/drawing/2014/main" id="{E8D0076E-6785-4AB7-AF92-E035913FD333}"/>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219549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5" name="Footer Placeholder 4"/>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6" name="Slide Number Placeholder 5"/>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pic>
        <p:nvPicPr>
          <p:cNvPr id="7" name="Picture 6" descr="AARPF_Logo w Tag.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5341" y="6174261"/>
            <a:ext cx="2361460" cy="547219"/>
          </a:xfrm>
          <a:prstGeom prst="rect">
            <a:avLst/>
          </a:prstGeom>
        </p:spPr>
      </p:pic>
      <p:sp>
        <p:nvSpPr>
          <p:cNvPr id="14" name="Text Placeholder 13"/>
          <p:cNvSpPr>
            <a:spLocks noGrp="1"/>
          </p:cNvSpPr>
          <p:nvPr>
            <p:ph type="body" idx="1"/>
          </p:nvPr>
        </p:nvSpPr>
        <p:spPr>
          <a:xfrm>
            <a:off x="959125" y="1761433"/>
            <a:ext cx="73152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9144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chemeClr val="bg1"/>
              </a:solidFill>
              <a:latin typeface="+mj-lt"/>
            </a:endParaRPr>
          </a:p>
        </p:txBody>
      </p:sp>
      <p:sp>
        <p:nvSpPr>
          <p:cNvPr id="2" name="Title Placeholder 1"/>
          <p:cNvSpPr>
            <a:spLocks noGrp="1"/>
          </p:cNvSpPr>
          <p:nvPr>
            <p:ph type="title"/>
          </p:nvPr>
        </p:nvSpPr>
        <p:spPr>
          <a:xfrm>
            <a:off x="800104" y="28835"/>
            <a:ext cx="731354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307623" y="431029"/>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0" name="Picture 9" descr="AARPF_Logo w Tag.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5341" y="6174261"/>
            <a:ext cx="2361460" cy="547219"/>
          </a:xfrm>
          <a:prstGeom prst="rect">
            <a:avLst/>
          </a:prstGeom>
        </p:spPr>
      </p:pic>
      <p:sp>
        <p:nvSpPr>
          <p:cNvPr id="12" name="Rectangle 11"/>
          <p:cNvSpPr/>
          <p:nvPr/>
        </p:nvSpPr>
        <p:spPr>
          <a:xfrm>
            <a:off x="307623" y="431029"/>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p:cNvSpPr/>
          <p:nvPr/>
        </p:nvSpPr>
        <p:spPr>
          <a:xfrm>
            <a:off x="0" y="1182574"/>
            <a:ext cx="9144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4120099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257169" rtl="0" eaLnBrk="1" latinLnBrk="0" hangingPunct="1">
        <a:spcBef>
          <a:spcPct val="0"/>
        </a:spcBef>
        <a:buNone/>
        <a:defRPr sz="2250" b="1" kern="1200">
          <a:solidFill>
            <a:schemeClr val="bg1"/>
          </a:solidFill>
          <a:latin typeface="+mj-lt"/>
          <a:ea typeface="+mj-ea"/>
          <a:cs typeface="+mj-cs"/>
        </a:defRPr>
      </a:lvl1pPr>
    </p:titleStyle>
    <p:bodyStyle>
      <a:lvl1pPr marL="191989" indent="-191989" algn="l" defTabSz="257169" rtl="0" eaLnBrk="1" latinLnBrk="0" hangingPunct="1">
        <a:spcBef>
          <a:spcPts val="1013"/>
        </a:spcBef>
        <a:buClr>
          <a:srgbClr val="CF2124"/>
        </a:buClr>
        <a:buSzPct val="70000"/>
        <a:buFont typeface="Wingdings" panose="05000000000000000000" pitchFamily="2" charset="2"/>
        <a:buChar char=""/>
        <a:defRPr sz="1800" kern="1200">
          <a:solidFill>
            <a:schemeClr val="tx1"/>
          </a:solidFill>
          <a:latin typeface="+mn-lt"/>
          <a:ea typeface="+mn-ea"/>
          <a:cs typeface="+mn-cs"/>
        </a:defRPr>
      </a:lvl1pPr>
      <a:lvl2pPr marL="514350" indent="-190203" algn="l" defTabSz="257169" rtl="0" eaLnBrk="1" latinLnBrk="0" hangingPunct="1">
        <a:spcBef>
          <a:spcPts val="506"/>
        </a:spcBef>
        <a:buClr>
          <a:srgbClr val="CF2124"/>
        </a:buClr>
        <a:buSzPct val="110000"/>
        <a:buFont typeface="Calibri" panose="020F0502020204030204" pitchFamily="34" charset="0"/>
        <a:buChar char="─"/>
        <a:tabLst/>
        <a:defRPr sz="1575" kern="1200">
          <a:solidFill>
            <a:schemeClr val="tx1"/>
          </a:solidFill>
          <a:latin typeface="+mn-lt"/>
          <a:ea typeface="+mn-ea"/>
          <a:cs typeface="+mn-cs"/>
        </a:defRPr>
      </a:lvl2pPr>
      <a:lvl3pPr marL="803672" indent="-160735" algn="l" defTabSz="257169" rtl="0" eaLnBrk="1" latinLnBrk="0" hangingPunct="1">
        <a:spcBef>
          <a:spcPts val="338"/>
        </a:spcBef>
        <a:buClr>
          <a:srgbClr val="55493F"/>
        </a:buClr>
        <a:buSzPct val="110000"/>
        <a:buFont typeface="Arial"/>
        <a:buChar char="•"/>
        <a:tabLst/>
        <a:defRPr sz="1350" kern="1200">
          <a:solidFill>
            <a:schemeClr val="tx1"/>
          </a:solidFill>
          <a:latin typeface="+mn-lt"/>
          <a:ea typeface="+mn-ea"/>
          <a:cs typeface="+mn-cs"/>
        </a:defRPr>
      </a:lvl3pPr>
      <a:lvl4pPr marL="900090" indent="-128585" algn="l" defTabSz="257169" rtl="0" eaLnBrk="1" latinLnBrk="0" hangingPunct="1">
        <a:spcBef>
          <a:spcPct val="20000"/>
        </a:spcBef>
        <a:buFont typeface="Arial"/>
        <a:buChar char="–"/>
        <a:defRPr sz="1125" kern="1200">
          <a:solidFill>
            <a:schemeClr val="tx1"/>
          </a:solidFill>
          <a:latin typeface="+mn-lt"/>
          <a:ea typeface="+mn-ea"/>
          <a:cs typeface="+mn-cs"/>
        </a:defRPr>
      </a:lvl4pPr>
      <a:lvl5pPr marL="1157258" indent="-128585" algn="l" defTabSz="257169" rtl="0" eaLnBrk="1" latinLnBrk="0" hangingPunct="1">
        <a:spcBef>
          <a:spcPct val="20000"/>
        </a:spcBef>
        <a:buFont typeface="Arial"/>
        <a:buChar char="»"/>
        <a:defRPr sz="1125" kern="1200">
          <a:solidFill>
            <a:schemeClr val="tx1"/>
          </a:solidFill>
          <a:latin typeface="+mn-lt"/>
          <a:ea typeface="+mn-ea"/>
          <a:cs typeface="+mn-cs"/>
        </a:defRPr>
      </a:lvl5pPr>
      <a:lvl6pPr marL="1414427" indent="-128585" algn="l" defTabSz="257169"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9"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9" rtl="0" eaLnBrk="1" latinLnBrk="0" hangingPunct="1">
        <a:spcBef>
          <a:spcPct val="20000"/>
        </a:spcBef>
        <a:buFont typeface="Arial"/>
        <a:buChar char="•"/>
        <a:defRPr sz="1125" kern="1200">
          <a:solidFill>
            <a:schemeClr val="tx1"/>
          </a:solidFill>
          <a:latin typeface="+mn-lt"/>
          <a:ea typeface="+mn-ea"/>
          <a:cs typeface="+mn-cs"/>
        </a:defRPr>
      </a:lvl8pPr>
      <a:lvl9pPr marL="2185933" indent="-128585" algn="l" defTabSz="257169"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9" rtl="0" eaLnBrk="1" latinLnBrk="0" hangingPunct="1">
        <a:defRPr sz="1013" kern="1200">
          <a:solidFill>
            <a:schemeClr val="tx1"/>
          </a:solidFill>
          <a:latin typeface="+mn-lt"/>
          <a:ea typeface="+mn-ea"/>
          <a:cs typeface="+mn-cs"/>
        </a:defRPr>
      </a:lvl1pPr>
      <a:lvl2pPr marL="257169" algn="l" defTabSz="257169" rtl="0" eaLnBrk="1" latinLnBrk="0" hangingPunct="1">
        <a:defRPr sz="1013" kern="1200">
          <a:solidFill>
            <a:schemeClr val="tx1"/>
          </a:solidFill>
          <a:latin typeface="+mn-lt"/>
          <a:ea typeface="+mn-ea"/>
          <a:cs typeface="+mn-cs"/>
        </a:defRPr>
      </a:lvl2pPr>
      <a:lvl3pPr marL="514338" algn="l" defTabSz="257169" rtl="0" eaLnBrk="1" latinLnBrk="0" hangingPunct="1">
        <a:defRPr sz="1013" kern="1200">
          <a:solidFill>
            <a:schemeClr val="tx1"/>
          </a:solidFill>
          <a:latin typeface="+mn-lt"/>
          <a:ea typeface="+mn-ea"/>
          <a:cs typeface="+mn-cs"/>
        </a:defRPr>
      </a:lvl3pPr>
      <a:lvl4pPr marL="771506" algn="l" defTabSz="257169" rtl="0" eaLnBrk="1" latinLnBrk="0" hangingPunct="1">
        <a:defRPr sz="1013" kern="1200">
          <a:solidFill>
            <a:schemeClr val="tx1"/>
          </a:solidFill>
          <a:latin typeface="+mn-lt"/>
          <a:ea typeface="+mn-ea"/>
          <a:cs typeface="+mn-cs"/>
        </a:defRPr>
      </a:lvl4pPr>
      <a:lvl5pPr marL="1028675" algn="l" defTabSz="257169" rtl="0" eaLnBrk="1" latinLnBrk="0" hangingPunct="1">
        <a:defRPr sz="1013" kern="1200">
          <a:solidFill>
            <a:schemeClr val="tx1"/>
          </a:solidFill>
          <a:latin typeface="+mn-lt"/>
          <a:ea typeface="+mn-ea"/>
          <a:cs typeface="+mn-cs"/>
        </a:defRPr>
      </a:lvl5pPr>
      <a:lvl6pPr marL="1285843" algn="l" defTabSz="257169" rtl="0" eaLnBrk="1" latinLnBrk="0" hangingPunct="1">
        <a:defRPr sz="1013" kern="1200">
          <a:solidFill>
            <a:schemeClr val="tx1"/>
          </a:solidFill>
          <a:latin typeface="+mn-lt"/>
          <a:ea typeface="+mn-ea"/>
          <a:cs typeface="+mn-cs"/>
        </a:defRPr>
      </a:lvl6pPr>
      <a:lvl7pPr marL="1543012" algn="l" defTabSz="257169" rtl="0" eaLnBrk="1" latinLnBrk="0" hangingPunct="1">
        <a:defRPr sz="1013" kern="1200">
          <a:solidFill>
            <a:schemeClr val="tx1"/>
          </a:solidFill>
          <a:latin typeface="+mn-lt"/>
          <a:ea typeface="+mn-ea"/>
          <a:cs typeface="+mn-cs"/>
        </a:defRPr>
      </a:lvl7pPr>
      <a:lvl8pPr marL="1800180" algn="l" defTabSz="257169" rtl="0" eaLnBrk="1" latinLnBrk="0" hangingPunct="1">
        <a:defRPr sz="1013" kern="1200">
          <a:solidFill>
            <a:schemeClr val="tx1"/>
          </a:solidFill>
          <a:latin typeface="+mn-lt"/>
          <a:ea typeface="+mn-ea"/>
          <a:cs typeface="+mn-cs"/>
        </a:defRPr>
      </a:lvl8pPr>
      <a:lvl9pPr marL="2057349" algn="l" defTabSz="257169"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apps.irs.gov/app/vita/04_student.jsp?level=advance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hyperlink" Target="https://www.irs.gov/help/ita/what-is-my-filing-status"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s://apps.irs.gov/app/vita/content/globalmedia/4491_filing_status.pdf" TargetMode="External"/><Relationship Id="rId4" Type="http://schemas.openxmlformats.org/officeDocument/2006/relationships/hyperlink" Target="https://www.irs.gov/help-resources/tools-faqs/faqs-for-individuals/frequently-asked-tax-questions-answers/filing-requirements-status-dependents-exemptions/filing-statu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microsoft.com/office/2007/relationships/hdphoto" Target="../media/hdphoto5.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microsoft.com/office/2007/relationships/hdphoto" Target="../media/hdphoto6.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7.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1"/>
          <p:cNvSpPr>
            <a:spLocks noGrp="1"/>
          </p:cNvSpPr>
          <p:nvPr>
            <p:ph type="subTitle" idx="1"/>
          </p:nvPr>
        </p:nvSpPr>
        <p:spPr/>
        <p:txBody>
          <a:bodyPr/>
          <a:lstStyle/>
          <a:p>
            <a:r>
              <a:rPr lang="en-US" altLang="en-US" dirty="0"/>
              <a:t>Pub 4012 – Tab B      </a:t>
            </a:r>
          </a:p>
          <a:p>
            <a:r>
              <a:rPr lang="en-US" altLang="en-US" dirty="0"/>
              <a:t>Pub 4491 – Lesson 5 </a:t>
            </a:r>
          </a:p>
          <a:p>
            <a:r>
              <a:rPr lang="en-US" altLang="en-US" dirty="0">
                <a:hlinkClick r:id="rId3"/>
              </a:rPr>
              <a:t>Link &amp; Learn Taxes Lesson 4</a:t>
            </a:r>
            <a:endParaRPr lang="en-US" altLang="en-US" dirty="0"/>
          </a:p>
        </p:txBody>
      </p:sp>
      <p:sp>
        <p:nvSpPr>
          <p:cNvPr id="4098" name="Title 1"/>
          <p:cNvSpPr>
            <a:spLocks noGrp="1"/>
          </p:cNvSpPr>
          <p:nvPr>
            <p:ph type="title"/>
          </p:nvPr>
        </p:nvSpPr>
        <p:spPr/>
        <p:txBody>
          <a:bodyPr/>
          <a:lstStyle/>
          <a:p>
            <a:r>
              <a:rPr lang="en-US" altLang="en-US"/>
              <a:t>Filing Status</a:t>
            </a:r>
            <a:br>
              <a:rPr lang="en-US" altLang="en-US"/>
            </a:br>
            <a:r>
              <a:rPr lang="en-US" altLang="en-US"/>
              <a:t>Married, Single, and More</a:t>
            </a:r>
            <a:endParaRPr lang="en-US" altLang="en-US" dirty="0"/>
          </a:p>
        </p:txBody>
      </p:sp>
      <p:sp>
        <p:nvSpPr>
          <p:cNvPr id="2" name="Date Placeholder 1">
            <a:extLst>
              <a:ext uri="{FF2B5EF4-FFF2-40B4-BE49-F238E27FC236}">
                <a16:creationId xmlns:a16="http://schemas.microsoft.com/office/drawing/2014/main" id="{920EEA4A-F8AA-4B01-988E-DF483E8513DF}"/>
              </a:ext>
            </a:extLst>
          </p:cNvPr>
          <p:cNvSpPr>
            <a:spLocks noGrp="1"/>
          </p:cNvSpPr>
          <p:nvPr>
            <p:ph type="dt" sz="half" idx="2"/>
          </p:nvPr>
        </p:nvSpPr>
        <p:spPr/>
        <p:txBody>
          <a:bodyPr/>
          <a:lstStyle/>
          <a:p>
            <a:r>
              <a:rPr lang="en-US"/>
              <a:t>11-27-2019 v1a</a:t>
            </a:r>
          </a:p>
        </p:txBody>
      </p:sp>
      <p:sp>
        <p:nvSpPr>
          <p:cNvPr id="3" name="Footer Placeholder 2">
            <a:extLst>
              <a:ext uri="{FF2B5EF4-FFF2-40B4-BE49-F238E27FC236}">
                <a16:creationId xmlns:a16="http://schemas.microsoft.com/office/drawing/2014/main" id="{42B6B1C5-8A1F-42A2-BED0-E4523A91F292}"/>
              </a:ext>
            </a:extLst>
          </p:cNvPr>
          <p:cNvSpPr>
            <a:spLocks noGrp="1"/>
          </p:cNvSpPr>
          <p:nvPr>
            <p:ph type="ftr" sz="quarter" idx="3"/>
          </p:nvPr>
        </p:nvSpPr>
        <p:spPr/>
        <p:txBody>
          <a:bodyPr/>
          <a:lstStyle/>
          <a:p>
            <a:r>
              <a:rPr lang="en-US"/>
              <a:t>NTTC Training ala NJ – TY2019</a:t>
            </a:r>
          </a:p>
        </p:txBody>
      </p:sp>
      <p:sp>
        <p:nvSpPr>
          <p:cNvPr id="4" name="Slide Number Placeholder 3">
            <a:extLst>
              <a:ext uri="{FF2B5EF4-FFF2-40B4-BE49-F238E27FC236}">
                <a16:creationId xmlns:a16="http://schemas.microsoft.com/office/drawing/2014/main" id="{EC592C94-97DA-41A0-92A0-AB2CEDBD7CD6}"/>
              </a:ext>
            </a:extLst>
          </p:cNvPr>
          <p:cNvSpPr>
            <a:spLocks noGrp="1"/>
          </p:cNvSpPr>
          <p:nvPr>
            <p:ph type="sldNum" sz="quarter" idx="4"/>
          </p:nvPr>
        </p:nvSpPr>
        <p:spPr/>
        <p:txBody>
          <a:bodyPr/>
          <a:lstStyle/>
          <a:p>
            <a:fld id="{F56DB09B-2E1E-48D6-BF38-233787F9BAB1}" type="slidenum">
              <a:rPr lang="en-US" smtClean="0"/>
              <a:t>1</a:t>
            </a:fld>
            <a:endParaRPr lang="en-US"/>
          </a:p>
        </p:txBody>
      </p:sp>
    </p:spTree>
    <p:extLst>
      <p:ext uri="{BB962C8B-B14F-4D97-AF65-F5344CB8AC3E}">
        <p14:creationId xmlns:p14="http://schemas.microsoft.com/office/powerpoint/2010/main" val="3429372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NTTC Training ala NJ – TY2019</a:t>
            </a:r>
            <a:endParaRPr lang="en-US" dirty="0"/>
          </a:p>
        </p:txBody>
      </p:sp>
      <p:sp>
        <p:nvSpPr>
          <p:cNvPr id="3" name="Slide Number Placeholder 2"/>
          <p:cNvSpPr>
            <a:spLocks noGrp="1"/>
          </p:cNvSpPr>
          <p:nvPr>
            <p:ph type="sldNum" sz="quarter" idx="12"/>
          </p:nvPr>
        </p:nvSpPr>
        <p:spPr/>
        <p:txBody>
          <a:bodyPr/>
          <a:lstStyle/>
          <a:p>
            <a:pPr>
              <a:defRPr/>
            </a:pPr>
            <a:fld id="{9C9E3000-1FE7-4597-BE23-A1AC10F0DE04}" type="slidenum">
              <a:rPr lang="en-US" altLang="en-US" smtClean="0"/>
              <a:pPr>
                <a:defRPr/>
              </a:pPr>
              <a:t>10</a:t>
            </a:fld>
            <a:endParaRPr lang="en-US" altLang="en-US" dirty="0"/>
          </a:p>
        </p:txBody>
      </p:sp>
      <p:sp>
        <p:nvSpPr>
          <p:cNvPr id="16386" name="Title 1"/>
          <p:cNvSpPr>
            <a:spLocks noGrp="1"/>
          </p:cNvSpPr>
          <p:nvPr>
            <p:ph type="title"/>
          </p:nvPr>
        </p:nvSpPr>
        <p:spPr/>
        <p:txBody>
          <a:bodyPr>
            <a:normAutofit/>
          </a:bodyPr>
          <a:lstStyle/>
          <a:p>
            <a:r>
              <a:rPr lang="en-US" altLang="en-US" dirty="0"/>
              <a:t>Use the Decision Tree</a:t>
            </a:r>
          </a:p>
        </p:txBody>
      </p:sp>
      <p:sp>
        <p:nvSpPr>
          <p:cNvPr id="2" name="Text Placeholder 1"/>
          <p:cNvSpPr>
            <a:spLocks noGrp="1"/>
          </p:cNvSpPr>
          <p:nvPr>
            <p:ph type="body" sz="quarter" idx="4294967295"/>
          </p:nvPr>
        </p:nvSpPr>
        <p:spPr>
          <a:xfrm>
            <a:off x="1000126" y="1657350"/>
            <a:ext cx="2085974" cy="3314700"/>
          </a:xfrm>
        </p:spPr>
        <p:txBody>
          <a:bodyPr>
            <a:normAutofit/>
          </a:bodyPr>
          <a:lstStyle/>
          <a:p>
            <a:pPr>
              <a:spcBef>
                <a:spcPct val="0"/>
              </a:spcBef>
              <a:buClrTx/>
              <a:buSzTx/>
              <a:buNone/>
            </a:pPr>
            <a:r>
              <a:rPr lang="en-US" altLang="en-US" sz="2100" b="1" dirty="0">
                <a:cs typeface="Calibri" panose="020F0502020204030204" pitchFamily="34" charset="0"/>
              </a:rPr>
              <a:t>On the Tri-Fold </a:t>
            </a:r>
          </a:p>
          <a:p>
            <a:pPr>
              <a:spcBef>
                <a:spcPct val="0"/>
              </a:spcBef>
              <a:buClrTx/>
              <a:buSzTx/>
              <a:buNone/>
            </a:pPr>
            <a:r>
              <a:rPr lang="en-US" altLang="en-US" sz="2100" b="1" dirty="0">
                <a:cs typeface="Calibri" panose="020F0502020204030204" pitchFamily="34" charset="0"/>
              </a:rPr>
              <a:t>Resource Tool</a:t>
            </a:r>
          </a:p>
          <a:p>
            <a:pPr>
              <a:spcBef>
                <a:spcPct val="0"/>
              </a:spcBef>
              <a:buClrTx/>
              <a:buSzTx/>
              <a:buNone/>
            </a:pPr>
            <a:endParaRPr lang="en-US" altLang="en-US" sz="2100" b="1" dirty="0">
              <a:cs typeface="Calibri" panose="020F0502020204030204" pitchFamily="34" charset="0"/>
            </a:endParaRPr>
          </a:p>
          <a:p>
            <a:pPr>
              <a:spcBef>
                <a:spcPct val="0"/>
              </a:spcBef>
              <a:buClrTx/>
              <a:buSzTx/>
              <a:buNone/>
            </a:pPr>
            <a:r>
              <a:rPr lang="en-US" altLang="en-US" sz="2100" b="1" dirty="0">
                <a:cs typeface="Calibri" panose="020F0502020204030204" pitchFamily="34" charset="0"/>
              </a:rPr>
              <a:t>Don’t miss the footnotes</a:t>
            </a:r>
          </a:p>
          <a:p>
            <a:pPr>
              <a:spcBef>
                <a:spcPct val="0"/>
              </a:spcBef>
              <a:buClrTx/>
              <a:buSzTx/>
              <a:buNone/>
            </a:pPr>
            <a:endParaRPr lang="en-US" altLang="en-US" sz="2100" b="1" dirty="0">
              <a:cs typeface="Calibri" panose="020F0502020204030204" pitchFamily="34" charset="0"/>
            </a:endParaRPr>
          </a:p>
          <a:p>
            <a:pPr>
              <a:spcBef>
                <a:spcPct val="0"/>
              </a:spcBef>
              <a:buClrTx/>
              <a:buSzTx/>
              <a:buNone/>
            </a:pPr>
            <a:r>
              <a:rPr lang="en-US" altLang="en-US" sz="2100" b="1" dirty="0">
                <a:cs typeface="Calibri" panose="020F0502020204030204" pitchFamily="34" charset="0"/>
              </a:rPr>
              <a:t>Also see</a:t>
            </a:r>
            <a:br>
              <a:rPr lang="en-US" altLang="en-US" sz="2100" b="1" dirty="0">
                <a:cs typeface="Calibri" panose="020F0502020204030204" pitchFamily="34" charset="0"/>
              </a:rPr>
            </a:br>
            <a:r>
              <a:rPr lang="en-US" altLang="en-US" sz="2100" b="1" dirty="0">
                <a:cs typeface="Calibri" panose="020F0502020204030204" pitchFamily="34" charset="0"/>
              </a:rPr>
              <a:t>Interview Tips on Pub 4012 Tab B-7</a:t>
            </a:r>
            <a:endParaRPr lang="en-US" sz="2100" dirty="0"/>
          </a:p>
        </p:txBody>
      </p:sp>
      <p:pic>
        <p:nvPicPr>
          <p:cNvPr id="16390"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86100" y="971551"/>
            <a:ext cx="5898032" cy="44974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65F44893-BFA9-4727-B903-28620C444D43}"/>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19554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0C71C609-0F0D-4841-9F2F-030B3379F104}" type="slidenum">
              <a:rPr lang="en-US" altLang="en-US" smtClean="0"/>
              <a:pPr/>
              <a:t>11</a:t>
            </a:fld>
            <a:endParaRPr lang="en-US" altLang="en-US" dirty="0"/>
          </a:p>
        </p:txBody>
      </p:sp>
      <p:sp>
        <p:nvSpPr>
          <p:cNvPr id="8" name="Content Placeholder 7"/>
          <p:cNvSpPr>
            <a:spLocks noGrp="1"/>
          </p:cNvSpPr>
          <p:nvPr>
            <p:ph sz="quarter" idx="12"/>
          </p:nvPr>
        </p:nvSpPr>
        <p:spPr/>
        <p:txBody>
          <a:bodyPr>
            <a:normAutofit/>
          </a:bodyPr>
          <a:lstStyle/>
          <a:p>
            <a:r>
              <a:rPr lang="en-US" dirty="0">
                <a:hlinkClick r:id="rId3"/>
              </a:rPr>
              <a:t>Interactive Tax Assistant to determine your filing status</a:t>
            </a:r>
            <a:endParaRPr lang="en-US" dirty="0"/>
          </a:p>
          <a:p>
            <a:r>
              <a:rPr lang="en-US" dirty="0">
                <a:hlinkClick r:id="rId4"/>
              </a:rPr>
              <a:t>irs.gov/FAQs - Filing Status</a:t>
            </a:r>
            <a:endParaRPr lang="en-US" dirty="0"/>
          </a:p>
          <a:p>
            <a:r>
              <a:rPr lang="en-US" dirty="0">
                <a:hlinkClick r:id="rId5"/>
              </a:rPr>
              <a:t>Publication 4491, Filing Status</a:t>
            </a:r>
            <a:endParaRPr lang="en-US" dirty="0"/>
          </a:p>
          <a:p>
            <a:endParaRPr lang="en-US" dirty="0"/>
          </a:p>
          <a:p>
            <a:r>
              <a:rPr lang="en-US" dirty="0"/>
              <a:t>These resources help verify </a:t>
            </a:r>
            <a:r>
              <a:rPr lang="en-US" altLang="en-US" dirty="0"/>
              <a:t>Tri-Fold Resource Tool results</a:t>
            </a:r>
          </a:p>
          <a:p>
            <a:endParaRPr lang="en-US" dirty="0"/>
          </a:p>
          <a:p>
            <a:endParaRPr lang="en-US" dirty="0"/>
          </a:p>
        </p:txBody>
      </p:sp>
      <p:sp>
        <p:nvSpPr>
          <p:cNvPr id="7" name="Title 6"/>
          <p:cNvSpPr>
            <a:spLocks noGrp="1"/>
          </p:cNvSpPr>
          <p:nvPr>
            <p:ph type="title"/>
          </p:nvPr>
        </p:nvSpPr>
        <p:spPr/>
        <p:txBody>
          <a:bodyPr/>
          <a:lstStyle/>
          <a:p>
            <a:r>
              <a:rPr lang="en-US" dirty="0"/>
              <a:t>IRS Link and Learn Job Aids</a:t>
            </a:r>
          </a:p>
        </p:txBody>
      </p:sp>
      <p:sp>
        <p:nvSpPr>
          <p:cNvPr id="4" name="Date Placeholder 3">
            <a:extLst>
              <a:ext uri="{FF2B5EF4-FFF2-40B4-BE49-F238E27FC236}">
                <a16:creationId xmlns:a16="http://schemas.microsoft.com/office/drawing/2014/main" id="{B5B63E3A-8FA6-43D2-A974-DDDADA4CF92D}"/>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938921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r>
              <a:rPr lang="en-US"/>
              <a:t>NTTC Training ala NJ – TY2019</a:t>
            </a:r>
            <a:endParaRPr lang="en-US" dirty="0"/>
          </a:p>
        </p:txBody>
      </p:sp>
      <p:sp>
        <p:nvSpPr>
          <p:cNvPr id="4" name="Slide Number Placeholder 3"/>
          <p:cNvSpPr>
            <a:spLocks noGrp="1"/>
          </p:cNvSpPr>
          <p:nvPr>
            <p:ph type="sldNum" sz="quarter" idx="12"/>
          </p:nvPr>
        </p:nvSpPr>
        <p:spPr/>
        <p:txBody>
          <a:bodyPr/>
          <a:lstStyle/>
          <a:p>
            <a:fld id="{9C9E3000-1FE7-4597-BE23-A1AC10F0DE04}" type="slidenum">
              <a:rPr lang="en-US" altLang="en-US" smtClean="0"/>
              <a:pPr/>
              <a:t>12</a:t>
            </a:fld>
            <a:endParaRPr lang="en-US" altLang="en-US" dirty="0"/>
          </a:p>
        </p:txBody>
      </p:sp>
      <p:sp>
        <p:nvSpPr>
          <p:cNvPr id="20482" name="Title 1"/>
          <p:cNvSpPr>
            <a:spLocks noGrp="1"/>
          </p:cNvSpPr>
          <p:nvPr>
            <p:ph type="title"/>
          </p:nvPr>
        </p:nvSpPr>
        <p:spPr/>
        <p:txBody>
          <a:bodyPr/>
          <a:lstStyle/>
          <a:p>
            <a:r>
              <a:rPr lang="en-US" altLang="en-US" dirty="0"/>
              <a:t>Filing Status – Tax Rate</a:t>
            </a:r>
          </a:p>
        </p:txBody>
      </p:sp>
      <p:graphicFrame>
        <p:nvGraphicFramePr>
          <p:cNvPr id="6" name="Table 5"/>
          <p:cNvGraphicFramePr>
            <a:graphicFrameLocks noGrp="1"/>
          </p:cNvGraphicFramePr>
          <p:nvPr>
            <p:extLst>
              <p:ext uri="{D42A27DB-BD31-4B8C-83A1-F6EECF244321}">
                <p14:modId xmlns:p14="http://schemas.microsoft.com/office/powerpoint/2010/main" val="2069089590"/>
              </p:ext>
            </p:extLst>
          </p:nvPr>
        </p:nvGraphicFramePr>
        <p:xfrm>
          <a:off x="1085851" y="2657817"/>
          <a:ext cx="6915149" cy="1914184"/>
        </p:xfrm>
        <a:graphic>
          <a:graphicData uri="http://schemas.openxmlformats.org/drawingml/2006/table">
            <a:tbl>
              <a:tblPr firstRow="1" firstCol="1" bandRow="1">
                <a:tableStyleId>{5C22544A-7EE6-4342-B048-85BDC9FD1C3A}</a:tableStyleId>
              </a:tblPr>
              <a:tblGrid>
                <a:gridCol w="2589006">
                  <a:extLst>
                    <a:ext uri="{9D8B030D-6E8A-4147-A177-3AD203B41FA5}">
                      <a16:colId xmlns:a16="http://schemas.microsoft.com/office/drawing/2014/main" val="20000"/>
                    </a:ext>
                  </a:extLst>
                </a:gridCol>
                <a:gridCol w="1940086">
                  <a:extLst>
                    <a:ext uri="{9D8B030D-6E8A-4147-A177-3AD203B41FA5}">
                      <a16:colId xmlns:a16="http://schemas.microsoft.com/office/drawing/2014/main" val="20001"/>
                    </a:ext>
                  </a:extLst>
                </a:gridCol>
                <a:gridCol w="2386058">
                  <a:extLst>
                    <a:ext uri="{9D8B030D-6E8A-4147-A177-3AD203B41FA5}">
                      <a16:colId xmlns:a16="http://schemas.microsoft.com/office/drawing/2014/main" val="20002"/>
                    </a:ext>
                  </a:extLst>
                </a:gridCol>
              </a:tblGrid>
              <a:tr h="634297">
                <a:tc>
                  <a:txBody>
                    <a:bodyPr/>
                    <a:lstStyle/>
                    <a:p>
                      <a:pPr marL="0" marR="0" algn="ctr">
                        <a:spcBef>
                          <a:spcPts val="0"/>
                        </a:spcBef>
                        <a:spcAft>
                          <a:spcPts val="0"/>
                        </a:spcAft>
                      </a:pPr>
                      <a:r>
                        <a:rPr lang="en-US" sz="1800" dirty="0">
                          <a:effectLst/>
                        </a:rPr>
                        <a:t>Status</a:t>
                      </a:r>
                      <a:endParaRPr lang="en-US" sz="1800" dirty="0">
                        <a:effectLst/>
                        <a:latin typeface="Times New Roman" panose="02020603050405020304" pitchFamily="18" charset="0"/>
                        <a:ea typeface="Calibri" panose="020F0502020204030204" pitchFamily="34" charset="0"/>
                      </a:endParaRPr>
                    </a:p>
                  </a:txBody>
                  <a:tcPr marL="51435" marR="51435" marT="0" marB="0" anchor="ctr"/>
                </a:tc>
                <a:tc>
                  <a:txBody>
                    <a:bodyPr/>
                    <a:lstStyle/>
                    <a:p>
                      <a:pPr marL="0" marR="0" algn="ctr">
                        <a:spcBef>
                          <a:spcPts val="0"/>
                        </a:spcBef>
                        <a:spcAft>
                          <a:spcPts val="0"/>
                        </a:spcAft>
                      </a:pPr>
                      <a:r>
                        <a:rPr lang="en-US" sz="1800" dirty="0">
                          <a:effectLst/>
                        </a:rPr>
                        <a:t>Tax Rate is 10% on taxable income</a:t>
                      </a:r>
                      <a:endParaRPr lang="en-US" sz="1800" dirty="0">
                        <a:effectLst/>
                        <a:latin typeface="Times New Roman" panose="02020603050405020304" pitchFamily="18" charset="0"/>
                        <a:ea typeface="Calibri" panose="020F0502020204030204" pitchFamily="34" charset="0"/>
                      </a:endParaRPr>
                    </a:p>
                  </a:txBody>
                  <a:tcPr marL="51435" marR="51435" marT="0" marB="0" anchor="ctr"/>
                </a:tc>
                <a:tc>
                  <a:txBody>
                    <a:bodyPr/>
                    <a:lstStyle/>
                    <a:p>
                      <a:pPr marL="0" marR="0" algn="ctr">
                        <a:spcBef>
                          <a:spcPts val="0"/>
                        </a:spcBef>
                        <a:spcAft>
                          <a:spcPts val="0"/>
                        </a:spcAft>
                      </a:pPr>
                      <a:r>
                        <a:rPr lang="en-US" sz="1800" dirty="0">
                          <a:effectLst/>
                        </a:rPr>
                        <a:t>Tax Rate is 12% on taxable income of</a:t>
                      </a:r>
                      <a:endParaRPr lang="en-US" sz="1800" dirty="0">
                        <a:effectLst/>
                        <a:latin typeface="Times New Roman" panose="02020603050405020304" pitchFamily="18" charset="0"/>
                        <a:ea typeface="Calibri" panose="020F0502020204030204" pitchFamily="34" charset="0"/>
                      </a:endParaRPr>
                    </a:p>
                  </a:txBody>
                  <a:tcPr marL="51435" marR="51435" marT="0" marB="0" anchor="ctr"/>
                </a:tc>
                <a:extLst>
                  <a:ext uri="{0D108BD9-81ED-4DB2-BD59-A6C34878D82A}">
                    <a16:rowId xmlns:a16="http://schemas.microsoft.com/office/drawing/2014/main" val="10000"/>
                  </a:ext>
                </a:extLst>
              </a:tr>
              <a:tr h="317149">
                <a:tc>
                  <a:txBody>
                    <a:bodyPr/>
                    <a:lstStyle/>
                    <a:p>
                      <a:pPr marL="0" marR="0">
                        <a:spcBef>
                          <a:spcPts val="0"/>
                        </a:spcBef>
                        <a:spcAft>
                          <a:spcPts val="0"/>
                        </a:spcAft>
                      </a:pPr>
                      <a:r>
                        <a:rPr lang="en-US" sz="1800" dirty="0">
                          <a:effectLst/>
                        </a:rPr>
                        <a:t>Single</a:t>
                      </a:r>
                      <a:endParaRPr lang="en-US" sz="1800" dirty="0">
                        <a:effectLst/>
                        <a:latin typeface="Times New Roman" panose="02020603050405020304" pitchFamily="18" charset="0"/>
                        <a:ea typeface="Calibri" panose="020F0502020204030204" pitchFamily="34" charset="0"/>
                      </a:endParaRPr>
                    </a:p>
                  </a:txBody>
                  <a:tcPr marL="51435" marR="51435" marT="0" marB="0"/>
                </a:tc>
                <a:tc>
                  <a:txBody>
                    <a:bodyPr/>
                    <a:lstStyle/>
                    <a:p>
                      <a:pPr marL="0" marR="0" algn="ctr">
                        <a:spcBef>
                          <a:spcPts val="0"/>
                        </a:spcBef>
                        <a:spcAft>
                          <a:spcPts val="0"/>
                        </a:spcAft>
                        <a:tabLst>
                          <a:tab pos="2057400" algn="dec"/>
                        </a:tabLst>
                      </a:pPr>
                      <a:r>
                        <a:rPr lang="en-US" sz="1800" dirty="0">
                          <a:effectLst/>
                        </a:rPr>
                        <a:t>   Up to  $  9,700</a:t>
                      </a:r>
                      <a:endParaRPr lang="en-US" sz="1800" dirty="0">
                        <a:effectLst/>
                        <a:latin typeface="Times New Roman" panose="02020603050405020304" pitchFamily="18" charset="0"/>
                        <a:ea typeface="Calibri" panose="020F0502020204030204" pitchFamily="34" charset="0"/>
                      </a:endParaRPr>
                    </a:p>
                  </a:txBody>
                  <a:tcPr marL="51435" marR="51435" marT="0" marB="0"/>
                </a:tc>
                <a:tc>
                  <a:txBody>
                    <a:bodyPr/>
                    <a:lstStyle/>
                    <a:p>
                      <a:pPr marL="0" marR="0" algn="l">
                        <a:spcBef>
                          <a:spcPts val="0"/>
                        </a:spcBef>
                        <a:spcAft>
                          <a:spcPts val="0"/>
                        </a:spcAft>
                      </a:pPr>
                      <a:r>
                        <a:rPr lang="en-US" sz="1800" dirty="0">
                          <a:effectLst/>
                        </a:rPr>
                        <a:t>     $  9,701</a:t>
                      </a:r>
                      <a:r>
                        <a:rPr lang="en-US" sz="1800" strike="noStrike" dirty="0">
                          <a:effectLst/>
                        </a:rPr>
                        <a:t>  </a:t>
                      </a:r>
                      <a:r>
                        <a:rPr lang="en-US" sz="1800" dirty="0">
                          <a:effectLst/>
                        </a:rPr>
                        <a:t>–  $39,475</a:t>
                      </a:r>
                      <a:endParaRPr lang="en-US" sz="1800" dirty="0">
                        <a:effectLst/>
                        <a:latin typeface="Times New Roman" panose="02020603050405020304" pitchFamily="18" charset="0"/>
                        <a:ea typeface="Calibri" panose="020F0502020204030204" pitchFamily="34" charset="0"/>
                      </a:endParaRPr>
                    </a:p>
                  </a:txBody>
                  <a:tcPr marL="51435" marR="51435" marT="0" marB="0"/>
                </a:tc>
                <a:extLst>
                  <a:ext uri="{0D108BD9-81ED-4DB2-BD59-A6C34878D82A}">
                    <a16:rowId xmlns:a16="http://schemas.microsoft.com/office/drawing/2014/main" val="10002"/>
                  </a:ext>
                </a:extLst>
              </a:tr>
              <a:tr h="317149">
                <a:tc>
                  <a:txBody>
                    <a:bodyPr/>
                    <a:lstStyle/>
                    <a:p>
                      <a:pPr marL="0" marR="0">
                        <a:spcBef>
                          <a:spcPts val="0"/>
                        </a:spcBef>
                        <a:spcAft>
                          <a:spcPts val="0"/>
                        </a:spcAft>
                      </a:pPr>
                      <a:r>
                        <a:rPr lang="en-US" sz="1800" dirty="0">
                          <a:effectLst/>
                        </a:rPr>
                        <a:t>Married Filing Jointly</a:t>
                      </a:r>
                      <a:endParaRPr lang="en-US" sz="1800" dirty="0">
                        <a:effectLst/>
                        <a:latin typeface="Times New Roman" panose="02020603050405020304" pitchFamily="18" charset="0"/>
                        <a:ea typeface="Calibri" panose="020F0502020204030204" pitchFamily="34" charset="0"/>
                      </a:endParaRPr>
                    </a:p>
                  </a:txBody>
                  <a:tcPr marL="51435" marR="51435" marT="0" marB="0"/>
                </a:tc>
                <a:tc>
                  <a:txBody>
                    <a:bodyPr/>
                    <a:lstStyle/>
                    <a:p>
                      <a:pPr marL="0" marR="0" algn="ctr">
                        <a:spcBef>
                          <a:spcPts val="0"/>
                        </a:spcBef>
                        <a:spcAft>
                          <a:spcPts val="0"/>
                        </a:spcAft>
                        <a:tabLst>
                          <a:tab pos="2057400" algn="dec"/>
                        </a:tabLst>
                      </a:pPr>
                      <a:r>
                        <a:rPr lang="en-US" sz="1800" dirty="0">
                          <a:effectLst/>
                        </a:rPr>
                        <a:t>   Up to  $19,400</a:t>
                      </a:r>
                      <a:endParaRPr lang="en-US" sz="1800" dirty="0">
                        <a:effectLst/>
                        <a:latin typeface="Times New Roman" panose="02020603050405020304" pitchFamily="18" charset="0"/>
                        <a:ea typeface="Calibri" panose="020F0502020204030204" pitchFamily="34" charset="0"/>
                      </a:endParaRPr>
                    </a:p>
                  </a:txBody>
                  <a:tcPr marL="51435" marR="51435" marT="0" marB="0"/>
                </a:tc>
                <a:tc>
                  <a:txBody>
                    <a:bodyPr/>
                    <a:lstStyle/>
                    <a:p>
                      <a:pPr marL="0" marR="0" algn="l">
                        <a:spcBef>
                          <a:spcPts val="0"/>
                        </a:spcBef>
                        <a:spcAft>
                          <a:spcPts val="0"/>
                        </a:spcAft>
                      </a:pPr>
                      <a:r>
                        <a:rPr lang="en-US" sz="1800" dirty="0">
                          <a:effectLst/>
                        </a:rPr>
                        <a:t>     $19,401  –  $78,950</a:t>
                      </a:r>
                      <a:endParaRPr lang="en-US" sz="1800" dirty="0">
                        <a:effectLst/>
                        <a:latin typeface="Times New Roman" panose="02020603050405020304" pitchFamily="18" charset="0"/>
                        <a:ea typeface="Calibri" panose="020F0502020204030204" pitchFamily="34" charset="0"/>
                      </a:endParaRPr>
                    </a:p>
                  </a:txBody>
                  <a:tcPr marL="51435" marR="51435" marT="0" marB="0"/>
                </a:tc>
                <a:extLst>
                  <a:ext uri="{0D108BD9-81ED-4DB2-BD59-A6C34878D82A}">
                    <a16:rowId xmlns:a16="http://schemas.microsoft.com/office/drawing/2014/main" val="10003"/>
                  </a:ext>
                </a:extLst>
              </a:tr>
              <a:tr h="328441">
                <a:tc>
                  <a:txBody>
                    <a:bodyPr/>
                    <a:lstStyle/>
                    <a:p>
                      <a:pPr marL="0" marR="0">
                        <a:spcBef>
                          <a:spcPts val="0"/>
                        </a:spcBef>
                        <a:spcAft>
                          <a:spcPts val="0"/>
                        </a:spcAft>
                      </a:pPr>
                      <a:r>
                        <a:rPr lang="en-US" sz="1800" dirty="0">
                          <a:effectLst/>
                        </a:rPr>
                        <a:t>Married Filing Separately</a:t>
                      </a:r>
                      <a:endParaRPr lang="en-US" sz="1800" dirty="0">
                        <a:effectLst/>
                        <a:latin typeface="Times New Roman" panose="02020603050405020304" pitchFamily="18" charset="0"/>
                        <a:ea typeface="Calibri" panose="020F0502020204030204" pitchFamily="34" charset="0"/>
                      </a:endParaRPr>
                    </a:p>
                  </a:txBody>
                  <a:tcPr marL="51435" marR="51435" marT="0" marB="0"/>
                </a:tc>
                <a:tc>
                  <a:txBody>
                    <a:bodyPr/>
                    <a:lstStyle/>
                    <a:p>
                      <a:pPr marL="0" marR="0" algn="ctr">
                        <a:spcBef>
                          <a:spcPts val="0"/>
                        </a:spcBef>
                        <a:spcAft>
                          <a:spcPts val="0"/>
                        </a:spcAft>
                        <a:tabLst>
                          <a:tab pos="2057400" algn="dec"/>
                        </a:tabLst>
                      </a:pPr>
                      <a:r>
                        <a:rPr lang="en-US" sz="1800" dirty="0">
                          <a:effectLst/>
                        </a:rPr>
                        <a:t>   Up to  $  9,700</a:t>
                      </a:r>
                      <a:endParaRPr lang="en-US" sz="1800" dirty="0">
                        <a:effectLst/>
                        <a:latin typeface="Times New Roman" panose="02020603050405020304" pitchFamily="18" charset="0"/>
                        <a:ea typeface="Calibri" panose="020F0502020204030204" pitchFamily="34" charset="0"/>
                      </a:endParaRPr>
                    </a:p>
                  </a:txBody>
                  <a:tcPr marL="51435" marR="51435" marT="0" marB="0"/>
                </a:tc>
                <a:tc>
                  <a:txBody>
                    <a:bodyPr/>
                    <a:lstStyle/>
                    <a:p>
                      <a:pPr marL="0" marR="0" algn="l">
                        <a:spcBef>
                          <a:spcPts val="0"/>
                        </a:spcBef>
                        <a:spcAft>
                          <a:spcPts val="0"/>
                        </a:spcAft>
                      </a:pPr>
                      <a:r>
                        <a:rPr lang="en-US" sz="1800" dirty="0">
                          <a:effectLst/>
                        </a:rPr>
                        <a:t>     $  9,701  –  $39,475</a:t>
                      </a:r>
                      <a:endParaRPr lang="en-US" sz="1800" dirty="0">
                        <a:effectLst/>
                        <a:latin typeface="Times New Roman" panose="02020603050405020304" pitchFamily="18" charset="0"/>
                        <a:ea typeface="Calibri" panose="020F0502020204030204" pitchFamily="34" charset="0"/>
                      </a:endParaRPr>
                    </a:p>
                  </a:txBody>
                  <a:tcPr marL="51435" marR="51435" marT="0" marB="0"/>
                </a:tc>
                <a:extLst>
                  <a:ext uri="{0D108BD9-81ED-4DB2-BD59-A6C34878D82A}">
                    <a16:rowId xmlns:a16="http://schemas.microsoft.com/office/drawing/2014/main" val="10004"/>
                  </a:ext>
                </a:extLst>
              </a:tr>
              <a:tr h="317149">
                <a:tc>
                  <a:txBody>
                    <a:bodyPr/>
                    <a:lstStyle/>
                    <a:p>
                      <a:pPr marL="0" marR="0">
                        <a:spcBef>
                          <a:spcPts val="0"/>
                        </a:spcBef>
                        <a:spcAft>
                          <a:spcPts val="0"/>
                        </a:spcAft>
                      </a:pPr>
                      <a:r>
                        <a:rPr lang="en-US" sz="1800" dirty="0">
                          <a:effectLst/>
                        </a:rPr>
                        <a:t>Head of Household</a:t>
                      </a:r>
                      <a:endParaRPr lang="en-US" sz="1800" dirty="0">
                        <a:effectLst/>
                        <a:latin typeface="Times New Roman" panose="02020603050405020304" pitchFamily="18" charset="0"/>
                        <a:ea typeface="Calibri" panose="020F0502020204030204" pitchFamily="34" charset="0"/>
                      </a:endParaRPr>
                    </a:p>
                  </a:txBody>
                  <a:tcPr marL="51435" marR="51435" marT="0" marB="0"/>
                </a:tc>
                <a:tc>
                  <a:txBody>
                    <a:bodyPr/>
                    <a:lstStyle/>
                    <a:p>
                      <a:pPr marL="0" marR="0" algn="ctr">
                        <a:spcBef>
                          <a:spcPts val="0"/>
                        </a:spcBef>
                        <a:spcAft>
                          <a:spcPts val="0"/>
                        </a:spcAft>
                        <a:tabLst>
                          <a:tab pos="2057400" algn="dec"/>
                        </a:tabLst>
                      </a:pPr>
                      <a:r>
                        <a:rPr lang="en-US" sz="1800" dirty="0">
                          <a:effectLst/>
                        </a:rPr>
                        <a:t>   Up to  $13,850</a:t>
                      </a:r>
                      <a:endParaRPr lang="en-US" sz="1800" dirty="0">
                        <a:effectLst/>
                        <a:latin typeface="Times New Roman" panose="02020603050405020304" pitchFamily="18" charset="0"/>
                        <a:ea typeface="Calibri" panose="020F0502020204030204" pitchFamily="34" charset="0"/>
                      </a:endParaRPr>
                    </a:p>
                  </a:txBody>
                  <a:tcPr marL="51435" marR="51435" marT="0" marB="0"/>
                </a:tc>
                <a:tc>
                  <a:txBody>
                    <a:bodyPr/>
                    <a:lstStyle/>
                    <a:p>
                      <a:pPr marL="0" marR="0" algn="l">
                        <a:spcBef>
                          <a:spcPts val="0"/>
                        </a:spcBef>
                        <a:spcAft>
                          <a:spcPts val="0"/>
                        </a:spcAft>
                      </a:pPr>
                      <a:r>
                        <a:rPr lang="en-US" sz="1800" dirty="0">
                          <a:effectLst/>
                        </a:rPr>
                        <a:t>     $13,851  –  $52,850</a:t>
                      </a:r>
                      <a:endParaRPr lang="en-US" sz="1800" dirty="0">
                        <a:effectLst/>
                        <a:latin typeface="Times New Roman" panose="02020603050405020304" pitchFamily="18" charset="0"/>
                        <a:ea typeface="Calibri" panose="020F0502020204030204" pitchFamily="34" charset="0"/>
                      </a:endParaRPr>
                    </a:p>
                  </a:txBody>
                  <a:tcPr marL="51435" marR="51435" marT="0" marB="0"/>
                </a:tc>
                <a:extLst>
                  <a:ext uri="{0D108BD9-81ED-4DB2-BD59-A6C34878D82A}">
                    <a16:rowId xmlns:a16="http://schemas.microsoft.com/office/drawing/2014/main" val="10005"/>
                  </a:ext>
                </a:extLst>
              </a:tr>
            </a:tbl>
          </a:graphicData>
        </a:graphic>
      </p:graphicFrame>
      <p:sp>
        <p:nvSpPr>
          <p:cNvPr id="8" name="TextBox 7"/>
          <p:cNvSpPr txBox="1"/>
          <p:nvPr/>
        </p:nvSpPr>
        <p:spPr>
          <a:xfrm>
            <a:off x="1028700" y="2114550"/>
            <a:ext cx="3943350" cy="461665"/>
          </a:xfrm>
          <a:prstGeom prst="rect">
            <a:avLst/>
          </a:prstGeom>
          <a:noFill/>
        </p:spPr>
        <p:txBody>
          <a:bodyPr wrap="square" rtlCol="0">
            <a:spAutoFit/>
          </a:bodyPr>
          <a:lstStyle/>
          <a:p>
            <a:r>
              <a:rPr lang="en-US" sz="2400" dirty="0"/>
              <a:t>Initial rates of tax – 2019</a:t>
            </a:r>
          </a:p>
        </p:txBody>
      </p:sp>
      <p:sp>
        <p:nvSpPr>
          <p:cNvPr id="2" name="TextBox 1"/>
          <p:cNvSpPr txBox="1"/>
          <p:nvPr/>
        </p:nvSpPr>
        <p:spPr>
          <a:xfrm>
            <a:off x="971550" y="4743450"/>
            <a:ext cx="7029449" cy="623248"/>
          </a:xfrm>
          <a:prstGeom prst="rect">
            <a:avLst/>
          </a:prstGeom>
          <a:noFill/>
        </p:spPr>
        <p:txBody>
          <a:bodyPr wrap="square" rtlCol="0">
            <a:spAutoFit/>
          </a:bodyPr>
          <a:lstStyle/>
          <a:p>
            <a:pPr marL="342900" indent="-342900">
              <a:buClr>
                <a:schemeClr val="accent2"/>
              </a:buClr>
              <a:buFont typeface="Wingdings" panose="05000000000000000000" pitchFamily="2" charset="2"/>
              <a:buChar char="Ø"/>
            </a:pPr>
            <a:r>
              <a:rPr lang="en-US" sz="2100" dirty="0"/>
              <a:t>Qualifying widow(</a:t>
            </a:r>
            <a:r>
              <a:rPr lang="en-US" sz="2100" dirty="0" err="1"/>
              <a:t>er</a:t>
            </a:r>
            <a:r>
              <a:rPr lang="en-US" sz="2100" dirty="0"/>
              <a:t>) uses Married Filing Jointly tax rates</a:t>
            </a:r>
          </a:p>
          <a:p>
            <a:endParaRPr lang="en-US" sz="1350" dirty="0"/>
          </a:p>
        </p:txBody>
      </p:sp>
      <p:sp>
        <p:nvSpPr>
          <p:cNvPr id="3" name="Date Placeholder 2">
            <a:extLst>
              <a:ext uri="{FF2B5EF4-FFF2-40B4-BE49-F238E27FC236}">
                <a16:creationId xmlns:a16="http://schemas.microsoft.com/office/drawing/2014/main" id="{57BE3BEA-A95B-429D-BE62-A4C2646CF9A3}"/>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2387328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AE820BBC-AC8A-41A2-B5A2-A38EDA688333}" type="slidenum">
              <a:rPr lang="en-US" altLang="en-US" smtClean="0"/>
              <a:pPr/>
              <a:t>13</a:t>
            </a:fld>
            <a:endParaRPr lang="en-US" altLang="en-US" dirty="0"/>
          </a:p>
        </p:txBody>
      </p:sp>
      <p:sp>
        <p:nvSpPr>
          <p:cNvPr id="21509" name="Rectangle 10"/>
          <p:cNvSpPr>
            <a:spLocks noGrp="1" noChangeArrowheads="1"/>
          </p:cNvSpPr>
          <p:nvPr>
            <p:ph sz="quarter" idx="12"/>
          </p:nvPr>
        </p:nvSpPr>
        <p:spPr/>
        <p:txBody>
          <a:bodyPr>
            <a:normAutofit/>
          </a:bodyPr>
          <a:lstStyle/>
          <a:p>
            <a:r>
              <a:rPr lang="en-US" altLang="en-US" dirty="0"/>
              <a:t>Not married as of December 31</a:t>
            </a:r>
            <a:r>
              <a:rPr lang="en-US" altLang="en-US" baseline="30000" dirty="0"/>
              <a:t>st</a:t>
            </a:r>
            <a:endParaRPr lang="en-US" altLang="en-US" dirty="0"/>
          </a:p>
          <a:p>
            <a:r>
              <a:rPr lang="en-US" altLang="en-US" dirty="0"/>
              <a:t>Married but legally separated</a:t>
            </a:r>
          </a:p>
          <a:p>
            <a:pPr>
              <a:buFont typeface="Wingdings" panose="05000000000000000000" pitchFamily="2" charset="2"/>
              <a:buChar char="Ø"/>
            </a:pPr>
            <a:r>
              <a:rPr lang="en-US" altLang="en-US" dirty="0"/>
              <a:t>There may be more advantageous filing status if:</a:t>
            </a:r>
          </a:p>
          <a:p>
            <a:pPr lvl="1"/>
            <a:r>
              <a:rPr lang="en-US" altLang="en-US" dirty="0"/>
              <a:t>Taxpayer has qualifying individuals</a:t>
            </a:r>
          </a:p>
          <a:p>
            <a:pPr lvl="1"/>
            <a:r>
              <a:rPr lang="en-US" altLang="en-US" dirty="0"/>
              <a:t>Taxpayer paid over half the cost of maintaining the home</a:t>
            </a:r>
          </a:p>
          <a:p>
            <a:pPr lvl="1"/>
            <a:r>
              <a:rPr lang="en-US" altLang="en-US" dirty="0"/>
              <a:t>Taxpayer is recently widowed (QW or </a:t>
            </a:r>
            <a:r>
              <a:rPr lang="en-US" altLang="en-US" dirty="0" err="1"/>
              <a:t>HoH</a:t>
            </a:r>
            <a:r>
              <a:rPr lang="en-US" altLang="en-US" dirty="0"/>
              <a:t>)</a:t>
            </a:r>
          </a:p>
          <a:p>
            <a:pPr lvl="1"/>
            <a:endParaRPr lang="en-US" altLang="en-US" dirty="0"/>
          </a:p>
        </p:txBody>
      </p:sp>
      <p:sp>
        <p:nvSpPr>
          <p:cNvPr id="21506" name="Rectangle 9"/>
          <p:cNvSpPr>
            <a:spLocks noGrp="1" noChangeArrowheads="1"/>
          </p:cNvSpPr>
          <p:nvPr>
            <p:ph type="title"/>
          </p:nvPr>
        </p:nvSpPr>
        <p:spPr/>
        <p:txBody>
          <a:bodyPr/>
          <a:lstStyle/>
          <a:p>
            <a:r>
              <a:rPr lang="en-GB" altLang="en-US" dirty="0"/>
              <a:t>Single</a:t>
            </a:r>
          </a:p>
        </p:txBody>
      </p:sp>
      <p:sp>
        <p:nvSpPr>
          <p:cNvPr id="21510" name="Text Box 3"/>
          <p:cNvSpPr txBox="1">
            <a:spLocks noChangeArrowheads="1"/>
          </p:cNvSpPr>
          <p:nvPr/>
        </p:nvSpPr>
        <p:spPr bwMode="auto">
          <a:xfrm>
            <a:off x="6057900" y="5486403"/>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050" b="0" dirty="0">
              <a:solidFill>
                <a:schemeClr val="bg1"/>
              </a:solidFill>
              <a:cs typeface="Calibri" panose="020F0502020204030204" pitchFamily="34" charset="0"/>
            </a:endParaRPr>
          </a:p>
        </p:txBody>
      </p:sp>
      <p:sp>
        <p:nvSpPr>
          <p:cNvPr id="2" name="Date Placeholder 1">
            <a:extLst>
              <a:ext uri="{FF2B5EF4-FFF2-40B4-BE49-F238E27FC236}">
                <a16:creationId xmlns:a16="http://schemas.microsoft.com/office/drawing/2014/main" id="{D9A00EFD-2F12-4760-907A-3A746F15164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820735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AE820BBC-AC8A-41A2-B5A2-A38EDA688333}" type="slidenum">
              <a:rPr lang="en-US" altLang="en-US" smtClean="0"/>
              <a:pPr/>
              <a:t>14</a:t>
            </a:fld>
            <a:endParaRPr lang="en-US" altLang="en-US" dirty="0"/>
          </a:p>
        </p:txBody>
      </p:sp>
      <p:sp>
        <p:nvSpPr>
          <p:cNvPr id="9218" name="Rectangle 2"/>
          <p:cNvSpPr>
            <a:spLocks noGrp="1" noChangeArrowheads="1"/>
          </p:cNvSpPr>
          <p:nvPr>
            <p:ph sz="quarter" idx="12"/>
          </p:nvPr>
        </p:nvSpPr>
        <p:spPr/>
        <p:txBody>
          <a:bodyPr>
            <a:normAutofit/>
          </a:bodyPr>
          <a:lstStyle/>
          <a:p>
            <a:r>
              <a:rPr lang="en-GB" altLang="en-US" dirty="0"/>
              <a:t>Considered married on last day of year</a:t>
            </a:r>
          </a:p>
          <a:p>
            <a:pPr lvl="1"/>
            <a:r>
              <a:rPr lang="en-GB" altLang="en-US" dirty="0"/>
              <a:t>Includes common law marriage if recognized by state </a:t>
            </a:r>
          </a:p>
          <a:p>
            <a:r>
              <a:rPr lang="en-GB" altLang="en-US" dirty="0"/>
              <a:t>Spouse died during current tax year and taxpayer has not remarried</a:t>
            </a:r>
          </a:p>
          <a:p>
            <a:pPr>
              <a:buFont typeface="Wingdings" panose="05000000000000000000" pitchFamily="2" charset="2"/>
              <a:buChar char="Ø"/>
            </a:pPr>
            <a:r>
              <a:rPr lang="en-GB" altLang="en-US" dirty="0"/>
              <a:t>Generally, most advantageous filing status</a:t>
            </a:r>
          </a:p>
        </p:txBody>
      </p:sp>
      <p:sp>
        <p:nvSpPr>
          <p:cNvPr id="23554" name="Rectangle 1"/>
          <p:cNvSpPr>
            <a:spLocks noGrp="1" noChangeArrowheads="1"/>
          </p:cNvSpPr>
          <p:nvPr>
            <p:ph type="title"/>
          </p:nvPr>
        </p:nvSpPr>
        <p:spPr/>
        <p:txBody>
          <a:bodyPr/>
          <a:lstStyle/>
          <a:p>
            <a:r>
              <a:rPr lang="en-GB" altLang="en-US" dirty="0"/>
              <a:t>Married Filing Jointly (MFJ)</a:t>
            </a:r>
          </a:p>
        </p:txBody>
      </p:sp>
      <p:sp>
        <p:nvSpPr>
          <p:cNvPr id="23558" name="Text Box 3"/>
          <p:cNvSpPr txBox="1">
            <a:spLocks noChangeArrowheads="1"/>
          </p:cNvSpPr>
          <p:nvPr/>
        </p:nvSpPr>
        <p:spPr bwMode="auto">
          <a:xfrm>
            <a:off x="6172200" y="5429253"/>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350" dirty="0">
              <a:solidFill>
                <a:srgbClr val="3333FF"/>
              </a:solidFill>
              <a:cs typeface="Calibri" panose="020F0502020204030204" pitchFamily="34" charset="0"/>
            </a:endParaRPr>
          </a:p>
        </p:txBody>
      </p:sp>
      <p:sp>
        <p:nvSpPr>
          <p:cNvPr id="3" name="Date Placeholder 2">
            <a:extLst>
              <a:ext uri="{FF2B5EF4-FFF2-40B4-BE49-F238E27FC236}">
                <a16:creationId xmlns:a16="http://schemas.microsoft.com/office/drawing/2014/main" id="{58B89CEC-CFC4-45D3-A407-8CD944074DF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527368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7"/>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AE820BBC-AC8A-41A2-B5A2-A38EDA688333}" type="slidenum">
              <a:rPr lang="en-US" altLang="en-US" smtClean="0"/>
              <a:pPr/>
              <a:t>15</a:t>
            </a:fld>
            <a:endParaRPr lang="en-US" altLang="en-US" dirty="0"/>
          </a:p>
        </p:txBody>
      </p:sp>
      <p:sp>
        <p:nvSpPr>
          <p:cNvPr id="10242" name="Rectangle 2"/>
          <p:cNvSpPr>
            <a:spLocks noGrp="1" noChangeArrowheads="1"/>
          </p:cNvSpPr>
          <p:nvPr>
            <p:ph sz="quarter" idx="12"/>
          </p:nvPr>
        </p:nvSpPr>
        <p:spPr/>
        <p:txBody>
          <a:bodyPr>
            <a:normAutofit/>
          </a:bodyPr>
          <a:lstStyle/>
          <a:p>
            <a:r>
              <a:rPr lang="en-GB" altLang="en-US" dirty="0"/>
              <a:t>Considered married on last day of year</a:t>
            </a:r>
          </a:p>
          <a:p>
            <a:pPr lvl="1"/>
            <a:r>
              <a:rPr lang="en-GB" altLang="en-US" dirty="0"/>
              <a:t>Includes common law marriage if recognized by state  </a:t>
            </a:r>
          </a:p>
          <a:p>
            <a:r>
              <a:rPr lang="en-GB" altLang="en-US" dirty="0"/>
              <a:t>Each spouse files own tax return</a:t>
            </a:r>
          </a:p>
          <a:p>
            <a:pPr lvl="1"/>
            <a:r>
              <a:rPr lang="en-GB" altLang="en-US" dirty="0"/>
              <a:t>Spouse’s Name and SSN must be entered on return</a:t>
            </a:r>
          </a:p>
          <a:p>
            <a:pPr lvl="1"/>
            <a:r>
              <a:rPr lang="en-GB" altLang="en-US" dirty="0"/>
              <a:t>If SSN unknown </a:t>
            </a:r>
          </a:p>
          <a:p>
            <a:pPr lvl="2"/>
            <a:r>
              <a:rPr lang="en-GB" altLang="en-US" dirty="0"/>
              <a:t>Enter SSN 111-00-1111</a:t>
            </a:r>
          </a:p>
          <a:p>
            <a:pPr lvl="2"/>
            <a:r>
              <a:rPr lang="en-GB" altLang="en-US" dirty="0"/>
              <a:t>Return must be mailed</a:t>
            </a:r>
          </a:p>
          <a:p>
            <a:pPr lvl="2"/>
            <a:endParaRPr lang="en-GB" altLang="en-US" dirty="0"/>
          </a:p>
        </p:txBody>
      </p:sp>
      <p:sp>
        <p:nvSpPr>
          <p:cNvPr id="25602" name="Rectangle 1"/>
          <p:cNvSpPr>
            <a:spLocks noGrp="1" noChangeArrowheads="1"/>
          </p:cNvSpPr>
          <p:nvPr>
            <p:ph type="title"/>
          </p:nvPr>
        </p:nvSpPr>
        <p:spPr/>
        <p:txBody>
          <a:bodyPr/>
          <a:lstStyle/>
          <a:p>
            <a:r>
              <a:rPr lang="en-GB" altLang="en-US" dirty="0"/>
              <a:t>Married Filing Separately (MFS) </a:t>
            </a:r>
          </a:p>
        </p:txBody>
      </p:sp>
      <p:sp>
        <p:nvSpPr>
          <p:cNvPr id="2" name="Date Placeholder 1">
            <a:extLst>
              <a:ext uri="{FF2B5EF4-FFF2-40B4-BE49-F238E27FC236}">
                <a16:creationId xmlns:a16="http://schemas.microsoft.com/office/drawing/2014/main" id="{C5335E38-60F6-4301-B3B1-C11DED107EFD}"/>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404021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AE820BBC-AC8A-41A2-B5A2-A38EDA688333}" type="slidenum">
              <a:rPr lang="en-US" altLang="en-US" smtClean="0"/>
              <a:pPr/>
              <a:t>16</a:t>
            </a:fld>
            <a:endParaRPr lang="en-US" altLang="en-US" dirty="0"/>
          </a:p>
        </p:txBody>
      </p:sp>
      <p:sp>
        <p:nvSpPr>
          <p:cNvPr id="11266" name="Rectangle 2"/>
          <p:cNvSpPr>
            <a:spLocks noGrp="1" noChangeArrowheads="1"/>
          </p:cNvSpPr>
          <p:nvPr>
            <p:ph sz="quarter" idx="12"/>
          </p:nvPr>
        </p:nvSpPr>
        <p:spPr/>
        <p:txBody>
          <a:bodyPr>
            <a:normAutofit/>
          </a:bodyPr>
          <a:lstStyle/>
          <a:p>
            <a:r>
              <a:rPr lang="en-GB" altLang="en-US" dirty="0"/>
              <a:t>Highest tax rate and lower standard deduction</a:t>
            </a:r>
          </a:p>
          <a:p>
            <a:r>
              <a:rPr lang="en-GB" altLang="en-US" dirty="0"/>
              <a:t>85% of Social Security benefits taxable if lived with spouse at any time during year</a:t>
            </a:r>
          </a:p>
          <a:p>
            <a:r>
              <a:rPr lang="en-GB" altLang="en-US" dirty="0"/>
              <a:t>Most tax credits disallowed</a:t>
            </a:r>
          </a:p>
          <a:p>
            <a:r>
              <a:rPr lang="en-GB" altLang="en-US" dirty="0"/>
              <a:t>Cannot deduct student loan interest</a:t>
            </a:r>
          </a:p>
          <a:p>
            <a:r>
              <a:rPr lang="en-GB" altLang="en-US" dirty="0"/>
              <a:t>Cannot use standard deduction if spouse itemized</a:t>
            </a:r>
            <a:r>
              <a:rPr lang="x-none" altLang="en-US" dirty="0"/>
              <a:t>‏</a:t>
            </a:r>
            <a:endParaRPr lang="en-GB" altLang="en-US" dirty="0"/>
          </a:p>
        </p:txBody>
      </p:sp>
      <p:sp>
        <p:nvSpPr>
          <p:cNvPr id="27650" name="Rectangle 1"/>
          <p:cNvSpPr>
            <a:spLocks noGrp="1" noChangeArrowheads="1"/>
          </p:cNvSpPr>
          <p:nvPr>
            <p:ph type="title"/>
          </p:nvPr>
        </p:nvSpPr>
        <p:spPr/>
        <p:txBody>
          <a:bodyPr/>
          <a:lstStyle/>
          <a:p>
            <a:r>
              <a:rPr lang="en-GB" altLang="en-US" dirty="0"/>
              <a:t>Married Filing Separately Disadvantages</a:t>
            </a:r>
          </a:p>
        </p:txBody>
      </p:sp>
      <p:sp>
        <p:nvSpPr>
          <p:cNvPr id="3" name="Date Placeholder 2">
            <a:extLst>
              <a:ext uri="{FF2B5EF4-FFF2-40B4-BE49-F238E27FC236}">
                <a16:creationId xmlns:a16="http://schemas.microsoft.com/office/drawing/2014/main" id="{991CBF22-8F99-4D09-A67D-BD593B4D73C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910035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AE820BBC-AC8A-41A2-B5A2-A38EDA688333}" type="slidenum">
              <a:rPr lang="en-US" altLang="en-US" smtClean="0"/>
              <a:pPr/>
              <a:t>17</a:t>
            </a:fld>
            <a:endParaRPr lang="en-US" altLang="en-US" dirty="0"/>
          </a:p>
        </p:txBody>
      </p:sp>
      <p:sp>
        <p:nvSpPr>
          <p:cNvPr id="11266" name="Rectangle 2"/>
          <p:cNvSpPr>
            <a:spLocks noGrp="1" noChangeArrowheads="1"/>
          </p:cNvSpPr>
          <p:nvPr>
            <p:ph sz="quarter" idx="12"/>
          </p:nvPr>
        </p:nvSpPr>
        <p:spPr/>
        <p:txBody>
          <a:bodyPr>
            <a:normAutofit/>
          </a:bodyPr>
          <a:lstStyle/>
          <a:p>
            <a:r>
              <a:rPr lang="en-GB" altLang="en-US" dirty="0"/>
              <a:t>Taxpayer chooses to file MFS</a:t>
            </a:r>
          </a:p>
          <a:p>
            <a:r>
              <a:rPr lang="en-GB" altLang="en-US" dirty="0"/>
              <a:t>Spouse has already filed MFS or </a:t>
            </a:r>
            <a:r>
              <a:rPr lang="en-GB" altLang="en-US" dirty="0" err="1"/>
              <a:t>HoH</a:t>
            </a:r>
            <a:endParaRPr lang="en-GB" altLang="en-US" dirty="0"/>
          </a:p>
          <a:p>
            <a:r>
              <a:rPr lang="en-GB" altLang="en-US" dirty="0"/>
              <a:t>Married but separated and not filing MFJ</a:t>
            </a:r>
          </a:p>
          <a:p>
            <a:r>
              <a:rPr lang="en-US" altLang="en-US" dirty="0"/>
              <a:t>No liability for spouse’s tax obligation (see community property state exceptions)</a:t>
            </a:r>
          </a:p>
          <a:p>
            <a:endParaRPr lang="en-GB" altLang="en-US" dirty="0"/>
          </a:p>
        </p:txBody>
      </p:sp>
      <p:sp>
        <p:nvSpPr>
          <p:cNvPr id="27650" name="Rectangle 1"/>
          <p:cNvSpPr>
            <a:spLocks noGrp="1" noChangeArrowheads="1"/>
          </p:cNvSpPr>
          <p:nvPr>
            <p:ph type="title"/>
          </p:nvPr>
        </p:nvSpPr>
        <p:spPr/>
        <p:txBody>
          <a:bodyPr/>
          <a:lstStyle/>
          <a:p>
            <a:r>
              <a:rPr lang="en-GB" altLang="en-US" dirty="0"/>
              <a:t>Reason to File Married Filing Separately </a:t>
            </a:r>
          </a:p>
        </p:txBody>
      </p:sp>
      <p:sp>
        <p:nvSpPr>
          <p:cNvPr id="3" name="Date Placeholder 2">
            <a:extLst>
              <a:ext uri="{FF2B5EF4-FFF2-40B4-BE49-F238E27FC236}">
                <a16:creationId xmlns:a16="http://schemas.microsoft.com/office/drawing/2014/main" id="{B5966F35-27D1-42F0-B6E3-39A57424B10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693374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AE820BBC-AC8A-41A2-B5A2-A38EDA688333}" type="slidenum">
              <a:rPr lang="en-US" altLang="en-US" smtClean="0"/>
              <a:pPr/>
              <a:t>18</a:t>
            </a:fld>
            <a:endParaRPr lang="en-US" altLang="en-US" dirty="0"/>
          </a:p>
        </p:txBody>
      </p:sp>
      <p:sp>
        <p:nvSpPr>
          <p:cNvPr id="11266" name="Rectangle 2"/>
          <p:cNvSpPr>
            <a:spLocks noGrp="1" noChangeArrowheads="1"/>
          </p:cNvSpPr>
          <p:nvPr>
            <p:ph sz="quarter" idx="12"/>
          </p:nvPr>
        </p:nvSpPr>
        <p:spPr/>
        <p:txBody>
          <a:bodyPr>
            <a:normAutofit/>
          </a:bodyPr>
          <a:lstStyle/>
          <a:p>
            <a:r>
              <a:rPr lang="en-US" altLang="en-US" dirty="0"/>
              <a:t>Lower combined tax</a:t>
            </a:r>
          </a:p>
          <a:p>
            <a:pPr lvl="1"/>
            <a:r>
              <a:rPr lang="en-US" altLang="en-US" dirty="0"/>
              <a:t>Lower repayment of Advance Premium Tax Credits (ACA)</a:t>
            </a:r>
          </a:p>
          <a:p>
            <a:r>
              <a:rPr lang="en-US" altLang="en-US" dirty="0"/>
              <a:t>Refund is not offset by spouse’s outstanding tax or other debts (see Injured Spouse in Comprehensive Topics as an alternative)</a:t>
            </a:r>
          </a:p>
          <a:p>
            <a:r>
              <a:rPr lang="en-US" altLang="en-US" dirty="0"/>
              <a:t>Nonresident alien spouse does not elect to be treated as a resident (see Unique Filing Status lesson)</a:t>
            </a:r>
          </a:p>
          <a:p>
            <a:endParaRPr lang="en-GB" altLang="en-US" dirty="0"/>
          </a:p>
        </p:txBody>
      </p:sp>
      <p:sp>
        <p:nvSpPr>
          <p:cNvPr id="27650" name="Rectangle 1"/>
          <p:cNvSpPr>
            <a:spLocks noGrp="1" noChangeArrowheads="1"/>
          </p:cNvSpPr>
          <p:nvPr>
            <p:ph type="title"/>
          </p:nvPr>
        </p:nvSpPr>
        <p:spPr/>
        <p:txBody>
          <a:bodyPr>
            <a:normAutofit/>
          </a:bodyPr>
          <a:lstStyle/>
          <a:p>
            <a:r>
              <a:rPr lang="en-GB" altLang="en-US" dirty="0"/>
              <a:t>Reason to File Married Filing Separately (cont.)</a:t>
            </a:r>
          </a:p>
        </p:txBody>
      </p:sp>
      <p:sp>
        <p:nvSpPr>
          <p:cNvPr id="3" name="Date Placeholder 2">
            <a:extLst>
              <a:ext uri="{FF2B5EF4-FFF2-40B4-BE49-F238E27FC236}">
                <a16:creationId xmlns:a16="http://schemas.microsoft.com/office/drawing/2014/main" id="{81BC7D9F-FC73-4313-BC50-63617A352FBC}"/>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488764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400300" y="3429000"/>
            <a:ext cx="4644086" cy="1128870"/>
          </a:xfrm>
          <a:prstGeom prst="rect">
            <a:avLst/>
          </a:prstGeom>
          <a:ln>
            <a:solidFill>
              <a:schemeClr val="tx1"/>
            </a:solidFill>
          </a:ln>
        </p:spPr>
      </p:pic>
      <p:sp>
        <p:nvSpPr>
          <p:cNvPr id="8" name="Footer Placeholder 7"/>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AE820BBC-AC8A-41A2-B5A2-A38EDA688333}" type="slidenum">
              <a:rPr lang="en-US" altLang="en-US" smtClean="0"/>
              <a:pPr/>
              <a:t>19</a:t>
            </a:fld>
            <a:endParaRPr lang="en-US" altLang="en-US" dirty="0"/>
          </a:p>
        </p:txBody>
      </p:sp>
      <p:sp>
        <p:nvSpPr>
          <p:cNvPr id="10242" name="Rectangle 2"/>
          <p:cNvSpPr>
            <a:spLocks noGrp="1" noChangeArrowheads="1"/>
          </p:cNvSpPr>
          <p:nvPr>
            <p:ph sz="quarter" idx="12"/>
          </p:nvPr>
        </p:nvSpPr>
        <p:spPr/>
        <p:txBody>
          <a:bodyPr>
            <a:normAutofit/>
          </a:bodyPr>
          <a:lstStyle/>
          <a:p>
            <a:r>
              <a:rPr lang="en-GB" altLang="en-US" dirty="0"/>
              <a:t>Extra TaxSlayer questions for MFS</a:t>
            </a:r>
          </a:p>
          <a:p>
            <a:endParaRPr lang="en-GB" altLang="en-US" dirty="0"/>
          </a:p>
          <a:p>
            <a:endParaRPr lang="en-GB" altLang="en-US" dirty="0"/>
          </a:p>
        </p:txBody>
      </p:sp>
      <p:sp>
        <p:nvSpPr>
          <p:cNvPr id="25602" name="Rectangle 1"/>
          <p:cNvSpPr>
            <a:spLocks noGrp="1" noChangeArrowheads="1"/>
          </p:cNvSpPr>
          <p:nvPr>
            <p:ph type="title"/>
          </p:nvPr>
        </p:nvSpPr>
        <p:spPr/>
        <p:txBody>
          <a:bodyPr/>
          <a:lstStyle/>
          <a:p>
            <a:r>
              <a:rPr lang="en-GB" altLang="en-US" dirty="0"/>
              <a:t>Married Filing Separately in </a:t>
            </a:r>
            <a:r>
              <a:rPr lang="en-GB" altLang="en-US" dirty="0" err="1"/>
              <a:t>TaxSlayer</a:t>
            </a:r>
            <a:endParaRPr lang="en-GB" altLang="en-US" dirty="0"/>
          </a:p>
        </p:txBody>
      </p:sp>
      <p:sp>
        <p:nvSpPr>
          <p:cNvPr id="3" name="TextBox 2"/>
          <p:cNvSpPr txBox="1"/>
          <p:nvPr/>
        </p:nvSpPr>
        <p:spPr>
          <a:xfrm>
            <a:off x="569016" y="2571750"/>
            <a:ext cx="3486150" cy="830997"/>
          </a:xfrm>
          <a:prstGeom prst="rect">
            <a:avLst/>
          </a:prstGeom>
          <a:noFill/>
          <a:ln w="38100">
            <a:solidFill>
              <a:srgbClr val="FF0000"/>
            </a:solidFill>
          </a:ln>
        </p:spPr>
        <p:txBody>
          <a:bodyPr wrap="square" rtlCol="0">
            <a:spAutoFit/>
          </a:bodyPr>
          <a:lstStyle/>
          <a:p>
            <a:r>
              <a:rPr lang="en-US" sz="2400" dirty="0"/>
              <a:t>Makes 85% of social security benefits taxable</a:t>
            </a:r>
          </a:p>
        </p:txBody>
      </p:sp>
      <p:cxnSp>
        <p:nvCxnSpPr>
          <p:cNvPr id="6" name="Straight Arrow Connector 5"/>
          <p:cNvCxnSpPr/>
          <p:nvPr/>
        </p:nvCxnSpPr>
        <p:spPr>
          <a:xfrm>
            <a:off x="1919496" y="3379663"/>
            <a:ext cx="537954" cy="5851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1738" y="4628730"/>
            <a:ext cx="6015686" cy="830997"/>
          </a:xfrm>
          <a:prstGeom prst="rect">
            <a:avLst/>
          </a:prstGeom>
          <a:noFill/>
          <a:ln w="38100">
            <a:solidFill>
              <a:srgbClr val="FF0000"/>
            </a:solidFill>
          </a:ln>
        </p:spPr>
        <p:txBody>
          <a:bodyPr wrap="square" rtlCol="0">
            <a:spAutoFit/>
          </a:bodyPr>
          <a:lstStyle/>
          <a:p>
            <a:r>
              <a:rPr lang="en-US" sz="2400" dirty="0"/>
              <a:t>Spouse is NOT a dependent and does not qualify for new “credit for other dependents.”</a:t>
            </a:r>
          </a:p>
        </p:txBody>
      </p:sp>
      <p:cxnSp>
        <p:nvCxnSpPr>
          <p:cNvPr id="11" name="Straight Arrow Connector 10"/>
          <p:cNvCxnSpPr/>
          <p:nvPr/>
        </p:nvCxnSpPr>
        <p:spPr>
          <a:xfrm flipV="1">
            <a:off x="1919496" y="4343401"/>
            <a:ext cx="537954" cy="2853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2400300" y="4171950"/>
            <a:ext cx="4644086" cy="3429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Arrow Connector 13"/>
          <p:cNvCxnSpPr>
            <a:stCxn id="13" idx="2"/>
          </p:cNvCxnSpPr>
          <p:nvPr/>
        </p:nvCxnSpPr>
        <p:spPr>
          <a:xfrm flipH="1">
            <a:off x="5715001" y="3394934"/>
            <a:ext cx="1058530" cy="7770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22343" y="2563937"/>
            <a:ext cx="4102375" cy="830997"/>
          </a:xfrm>
          <a:prstGeom prst="rect">
            <a:avLst/>
          </a:prstGeom>
          <a:noFill/>
          <a:ln w="38100">
            <a:solidFill>
              <a:srgbClr val="FF0000"/>
            </a:solidFill>
          </a:ln>
        </p:spPr>
        <p:txBody>
          <a:bodyPr wrap="square" rtlCol="0">
            <a:spAutoFit/>
          </a:bodyPr>
          <a:lstStyle/>
          <a:p>
            <a:r>
              <a:rPr lang="en-US" sz="2400" dirty="0"/>
              <a:t>Read requirements carefully – spouse has NO gross income</a:t>
            </a:r>
          </a:p>
        </p:txBody>
      </p:sp>
      <p:sp>
        <p:nvSpPr>
          <p:cNvPr id="7" name="Date Placeholder 6">
            <a:extLst>
              <a:ext uri="{FF2B5EF4-FFF2-40B4-BE49-F238E27FC236}">
                <a16:creationId xmlns:a16="http://schemas.microsoft.com/office/drawing/2014/main" id="{48B21F3B-321F-4A1D-8942-E49DE32B2E3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2183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5"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AE820BBC-AC8A-41A2-B5A2-A38EDA688333}" type="slidenum">
              <a:rPr lang="en-US" altLang="en-US" smtClean="0"/>
              <a:pPr>
                <a:defRPr/>
              </a:pPr>
              <a:t>2</a:t>
            </a:fld>
            <a:endParaRPr lang="en-US" altLang="en-US" dirty="0"/>
          </a:p>
        </p:txBody>
      </p:sp>
      <p:sp>
        <p:nvSpPr>
          <p:cNvPr id="4" name="Content Placeholder 3"/>
          <p:cNvSpPr>
            <a:spLocks noGrp="1"/>
          </p:cNvSpPr>
          <p:nvPr>
            <p:ph sz="quarter" idx="12"/>
          </p:nvPr>
        </p:nvSpPr>
        <p:spPr/>
        <p:txBody>
          <a:bodyPr/>
          <a:lstStyle/>
          <a:p>
            <a:r>
              <a:rPr lang="en-US" dirty="0"/>
              <a:t>Determining filing status</a:t>
            </a:r>
          </a:p>
          <a:p>
            <a:r>
              <a:rPr lang="en-US" dirty="0"/>
              <a:t>Comprehensive topics</a:t>
            </a:r>
          </a:p>
          <a:p>
            <a:pPr lvl="1"/>
            <a:r>
              <a:rPr lang="en-US" dirty="0"/>
              <a:t>Married filing separately in community property states</a:t>
            </a:r>
          </a:p>
          <a:p>
            <a:pPr lvl="1"/>
            <a:r>
              <a:rPr lang="en-US" dirty="0"/>
              <a:t>Injured spouse</a:t>
            </a:r>
          </a:p>
        </p:txBody>
      </p:sp>
      <p:sp>
        <p:nvSpPr>
          <p:cNvPr id="5" name="Title 4"/>
          <p:cNvSpPr>
            <a:spLocks noGrp="1"/>
          </p:cNvSpPr>
          <p:nvPr>
            <p:ph type="title"/>
          </p:nvPr>
        </p:nvSpPr>
        <p:spPr/>
        <p:txBody>
          <a:bodyPr/>
          <a:lstStyle/>
          <a:p>
            <a:r>
              <a:rPr lang="en-US"/>
              <a:t>Lesson Topics</a:t>
            </a:r>
            <a:endParaRPr lang="en-US" dirty="0"/>
          </a:p>
        </p:txBody>
      </p:sp>
      <p:sp>
        <p:nvSpPr>
          <p:cNvPr id="6" name="Date Placeholder 5">
            <a:extLst>
              <a:ext uri="{FF2B5EF4-FFF2-40B4-BE49-F238E27FC236}">
                <a16:creationId xmlns:a16="http://schemas.microsoft.com/office/drawing/2014/main" id="{6E15463E-5ABE-4251-9D5A-7BEC1F61CDA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301752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pPr>
              <a:defRPr/>
            </a:pPr>
            <a:fld id="{AE820BBC-AC8A-41A2-B5A2-A38EDA688333}" type="slidenum">
              <a:rPr lang="en-US" altLang="en-US" smtClean="0"/>
              <a:pPr>
                <a:defRPr/>
              </a:pPr>
              <a:t>20</a:t>
            </a:fld>
            <a:endParaRPr lang="en-US" altLang="en-US" dirty="0"/>
          </a:p>
        </p:txBody>
      </p:sp>
      <p:sp>
        <p:nvSpPr>
          <p:cNvPr id="13314" name="Rectangle 2"/>
          <p:cNvSpPr>
            <a:spLocks noGrp="1" noChangeArrowheads="1"/>
          </p:cNvSpPr>
          <p:nvPr>
            <p:ph sz="quarter" idx="12"/>
          </p:nvPr>
        </p:nvSpPr>
        <p:spPr/>
        <p:txBody>
          <a:bodyPr rtlCol="0">
            <a:normAutofit/>
          </a:bodyPr>
          <a:lstStyle/>
          <a:p>
            <a:pPr>
              <a:defRPr/>
            </a:pPr>
            <a:r>
              <a:rPr lang="en-GB" altLang="en-US" dirty="0"/>
              <a:t>Provided over half the cost of maintaining home for qualifying individuals</a:t>
            </a:r>
          </a:p>
          <a:p>
            <a:pPr lvl="1">
              <a:defRPr/>
            </a:pPr>
            <a:r>
              <a:rPr lang="en-GB" altLang="en-US" dirty="0"/>
              <a:t>Dependents including dependent parents not living with taxpayer </a:t>
            </a:r>
          </a:p>
          <a:p>
            <a:pPr lvl="1">
              <a:defRPr/>
            </a:pPr>
            <a:r>
              <a:rPr lang="en-GB" altLang="en-US" dirty="0"/>
              <a:t>Non-dependents that lived with taxpayer during the year</a:t>
            </a:r>
          </a:p>
          <a:p>
            <a:pPr lvl="2">
              <a:defRPr/>
            </a:pPr>
            <a:r>
              <a:rPr lang="en-GB" altLang="en-US" dirty="0"/>
              <a:t>See special rules for divorced or separated parents Pub 4012 </a:t>
            </a:r>
          </a:p>
          <a:p>
            <a:pPr lvl="2">
              <a:buNone/>
              <a:defRPr/>
            </a:pPr>
            <a:r>
              <a:rPr lang="en-GB" altLang="en-US" dirty="0"/>
              <a:t>    Tab C</a:t>
            </a:r>
          </a:p>
          <a:p>
            <a:pPr lvl="1">
              <a:buNone/>
              <a:defRPr/>
            </a:pPr>
            <a:endParaRPr lang="en-GB" altLang="en-US" dirty="0"/>
          </a:p>
          <a:p>
            <a:pPr lvl="1">
              <a:defRPr/>
            </a:pPr>
            <a:endParaRPr lang="en-GB" altLang="en-US" dirty="0"/>
          </a:p>
        </p:txBody>
      </p:sp>
      <p:sp>
        <p:nvSpPr>
          <p:cNvPr id="11267" name="Rectangle 1"/>
          <p:cNvSpPr>
            <a:spLocks noGrp="1" noChangeArrowheads="1"/>
          </p:cNvSpPr>
          <p:nvPr>
            <p:ph type="title"/>
          </p:nvPr>
        </p:nvSpPr>
        <p:spPr/>
        <p:txBody>
          <a:bodyPr rtlCol="0">
            <a:normAutofit/>
          </a:bodyPr>
          <a:lstStyle/>
          <a:p>
            <a:pPr>
              <a:defRPr/>
            </a:pPr>
            <a:r>
              <a:rPr lang="en-GB" dirty="0"/>
              <a:t>Head of Household when Unmarried</a:t>
            </a:r>
          </a:p>
        </p:txBody>
      </p:sp>
      <p:sp>
        <p:nvSpPr>
          <p:cNvPr id="38918" name="Text Box 3"/>
          <p:cNvSpPr txBox="1">
            <a:spLocks noChangeArrowheads="1"/>
          </p:cNvSpPr>
          <p:nvPr/>
        </p:nvSpPr>
        <p:spPr bwMode="auto">
          <a:xfrm>
            <a:off x="6457950" y="5600703"/>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350" dirty="0">
              <a:solidFill>
                <a:srgbClr val="3333FF"/>
              </a:solidFill>
              <a:cs typeface="Calibri" panose="020F0502020204030204" pitchFamily="34" charset="0"/>
            </a:endParaRPr>
          </a:p>
        </p:txBody>
      </p:sp>
      <p:sp>
        <p:nvSpPr>
          <p:cNvPr id="3" name="Date Placeholder 2">
            <a:extLst>
              <a:ext uri="{FF2B5EF4-FFF2-40B4-BE49-F238E27FC236}">
                <a16:creationId xmlns:a16="http://schemas.microsoft.com/office/drawing/2014/main" id="{7E0A95E6-C362-4D11-867E-0EDDB8262F1E}"/>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499462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AE820BBC-AC8A-41A2-B5A2-A38EDA688333}" type="slidenum">
              <a:rPr lang="en-US" altLang="en-US" smtClean="0"/>
              <a:pPr/>
              <a:t>21</a:t>
            </a:fld>
            <a:endParaRPr lang="en-US" altLang="en-US" dirty="0"/>
          </a:p>
        </p:txBody>
      </p:sp>
      <p:sp>
        <p:nvSpPr>
          <p:cNvPr id="61443" name="Rectangle 3"/>
          <p:cNvSpPr>
            <a:spLocks noGrp="1" noChangeArrowheads="1"/>
          </p:cNvSpPr>
          <p:nvPr>
            <p:ph sz="quarter" idx="12"/>
          </p:nvPr>
        </p:nvSpPr>
        <p:spPr/>
        <p:txBody>
          <a:bodyPr>
            <a:normAutofit/>
          </a:bodyPr>
          <a:lstStyle/>
          <a:p>
            <a:r>
              <a:rPr lang="en-US" altLang="en-US" dirty="0"/>
              <a:t>Taxpayers must</a:t>
            </a:r>
          </a:p>
          <a:p>
            <a:pPr lvl="1"/>
            <a:r>
              <a:rPr lang="en-US" altLang="en-US" dirty="0"/>
              <a:t>Have lived apart last 6 months of year</a:t>
            </a:r>
          </a:p>
          <a:p>
            <a:pPr lvl="1"/>
            <a:r>
              <a:rPr lang="en-US" altLang="en-US" dirty="0"/>
              <a:t>File separate returns</a:t>
            </a:r>
          </a:p>
          <a:p>
            <a:pPr lvl="1"/>
            <a:r>
              <a:rPr lang="en-US" altLang="en-US" dirty="0"/>
              <a:t>Have provided over half the cost of maintaining a home for </a:t>
            </a:r>
          </a:p>
          <a:p>
            <a:pPr lvl="2"/>
            <a:r>
              <a:rPr lang="en-US" altLang="en-US" dirty="0"/>
              <a:t>Dependent* child, stepchild, or eligible foster child for over six months </a:t>
            </a:r>
          </a:p>
          <a:p>
            <a:pPr lvl="2">
              <a:buNone/>
            </a:pPr>
            <a:r>
              <a:rPr lang="en-US" altLang="en-US" b="1" dirty="0"/>
              <a:t>     No other relatives qualify</a:t>
            </a:r>
          </a:p>
          <a:p>
            <a:pPr>
              <a:buNone/>
            </a:pPr>
            <a:r>
              <a:rPr lang="en-US" altLang="en-US" dirty="0"/>
              <a:t>	</a:t>
            </a:r>
            <a:r>
              <a:rPr lang="en-US" altLang="en-US" sz="2129" dirty="0"/>
              <a:t>			</a:t>
            </a:r>
            <a:r>
              <a:rPr lang="en-US" altLang="en-US" sz="1765" dirty="0"/>
              <a:t>* Special rules for divorced or separated parents: See Pub 4012 Tab C</a:t>
            </a:r>
          </a:p>
          <a:p>
            <a:pPr lvl="1"/>
            <a:endParaRPr lang="en-US" altLang="en-US" dirty="0"/>
          </a:p>
          <a:p>
            <a:pPr>
              <a:buNone/>
            </a:pPr>
            <a:endParaRPr lang="en-US" altLang="en-US" dirty="0"/>
          </a:p>
        </p:txBody>
      </p:sp>
      <p:sp>
        <p:nvSpPr>
          <p:cNvPr id="40962" name="Rectangle 2"/>
          <p:cNvSpPr>
            <a:spLocks noGrp="1" noChangeArrowheads="1"/>
          </p:cNvSpPr>
          <p:nvPr>
            <p:ph type="title"/>
          </p:nvPr>
        </p:nvSpPr>
        <p:spPr/>
        <p:txBody>
          <a:bodyPr/>
          <a:lstStyle/>
          <a:p>
            <a:r>
              <a:rPr lang="en-US" altLang="en-US" dirty="0"/>
              <a:t>Head of Household when Married</a:t>
            </a:r>
          </a:p>
        </p:txBody>
      </p:sp>
      <p:sp>
        <p:nvSpPr>
          <p:cNvPr id="3" name="Date Placeholder 2">
            <a:extLst>
              <a:ext uri="{FF2B5EF4-FFF2-40B4-BE49-F238E27FC236}">
                <a16:creationId xmlns:a16="http://schemas.microsoft.com/office/drawing/2014/main" id="{9F88FE87-5B90-4D90-8A2C-B0FE615C0CEE}"/>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104604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AE820BBC-AC8A-41A2-B5A2-A38EDA688333}" type="slidenum">
              <a:rPr lang="en-US" altLang="en-US" smtClean="0"/>
              <a:pPr/>
              <a:t>22</a:t>
            </a:fld>
            <a:endParaRPr lang="en-US" altLang="en-US" dirty="0"/>
          </a:p>
        </p:txBody>
      </p:sp>
      <p:sp>
        <p:nvSpPr>
          <p:cNvPr id="61443" name="Rectangle 3"/>
          <p:cNvSpPr>
            <a:spLocks noGrp="1" noChangeArrowheads="1"/>
          </p:cNvSpPr>
          <p:nvPr>
            <p:ph sz="quarter" idx="12"/>
          </p:nvPr>
        </p:nvSpPr>
        <p:spPr/>
        <p:txBody>
          <a:bodyPr>
            <a:normAutofit/>
          </a:bodyPr>
          <a:lstStyle/>
          <a:p>
            <a:r>
              <a:rPr lang="en-US" altLang="en-US" dirty="0"/>
              <a:t>Key advantages to filing Head of Household</a:t>
            </a:r>
          </a:p>
          <a:p>
            <a:pPr lvl="1"/>
            <a:r>
              <a:rPr lang="en-US" altLang="en-US" dirty="0"/>
              <a:t>Higher standard deduction than Single or MFS</a:t>
            </a:r>
          </a:p>
          <a:p>
            <a:pPr lvl="1"/>
            <a:r>
              <a:rPr lang="en-US" altLang="en-US" dirty="0"/>
              <a:t>Advantageous tax rate structure</a:t>
            </a:r>
          </a:p>
          <a:p>
            <a:pPr lvl="1"/>
            <a:r>
              <a:rPr lang="en-US" altLang="en-US" dirty="0"/>
              <a:t>Ability to claim EIC when eligible</a:t>
            </a:r>
          </a:p>
          <a:p>
            <a:pPr lvl="2"/>
            <a:r>
              <a:rPr lang="en-US" altLang="en-US" dirty="0"/>
              <a:t>MFS excluded from EIC</a:t>
            </a:r>
          </a:p>
          <a:p>
            <a:pPr>
              <a:buNone/>
            </a:pPr>
            <a:endParaRPr lang="en-US" altLang="en-US" dirty="0"/>
          </a:p>
        </p:txBody>
      </p:sp>
      <p:sp>
        <p:nvSpPr>
          <p:cNvPr id="40962" name="Rectangle 2"/>
          <p:cNvSpPr>
            <a:spLocks noGrp="1" noChangeArrowheads="1"/>
          </p:cNvSpPr>
          <p:nvPr>
            <p:ph type="title"/>
          </p:nvPr>
        </p:nvSpPr>
        <p:spPr/>
        <p:txBody>
          <a:bodyPr/>
          <a:lstStyle/>
          <a:p>
            <a:r>
              <a:rPr lang="en-US" altLang="en-US" dirty="0"/>
              <a:t>Head of Household when Married</a:t>
            </a:r>
          </a:p>
        </p:txBody>
      </p:sp>
      <p:sp>
        <p:nvSpPr>
          <p:cNvPr id="3" name="Date Placeholder 2">
            <a:extLst>
              <a:ext uri="{FF2B5EF4-FFF2-40B4-BE49-F238E27FC236}">
                <a16:creationId xmlns:a16="http://schemas.microsoft.com/office/drawing/2014/main" id="{7999945A-83D3-4A8A-BD16-EE781F9C2CB5}"/>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438494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AE820BBC-AC8A-41A2-B5A2-A38EDA688333}" type="slidenum">
              <a:rPr lang="en-US" altLang="en-US" smtClean="0"/>
              <a:pPr/>
              <a:t>23</a:t>
            </a:fld>
            <a:endParaRPr lang="en-US" altLang="en-US" dirty="0"/>
          </a:p>
        </p:txBody>
      </p:sp>
      <p:sp>
        <p:nvSpPr>
          <p:cNvPr id="53251" name="Content Placeholder 2"/>
          <p:cNvSpPr>
            <a:spLocks noGrp="1"/>
          </p:cNvSpPr>
          <p:nvPr>
            <p:ph sz="quarter" idx="12"/>
          </p:nvPr>
        </p:nvSpPr>
        <p:spPr/>
        <p:txBody>
          <a:bodyPr>
            <a:normAutofit/>
          </a:bodyPr>
          <a:lstStyle/>
          <a:p>
            <a:r>
              <a:rPr lang="en-US" altLang="en-US" dirty="0"/>
              <a:t>Must have been entitled to file MFJ in year of death</a:t>
            </a:r>
          </a:p>
          <a:p>
            <a:r>
              <a:rPr lang="en-US" altLang="en-US" dirty="0"/>
              <a:t>Must have a dependent child* living in the home all year (grandchild does not qualify)</a:t>
            </a:r>
          </a:p>
          <a:p>
            <a:r>
              <a:rPr lang="en-GB" altLang="en-US" dirty="0"/>
              <a:t>Paid over half the cost of keeping up the home for the dependent child</a:t>
            </a:r>
          </a:p>
          <a:p>
            <a:r>
              <a:rPr lang="en-GB" altLang="en-US" dirty="0"/>
              <a:t>QW filing status eligible for two years following year of death</a:t>
            </a:r>
          </a:p>
          <a:p>
            <a:r>
              <a:rPr lang="en-US" altLang="en-US" dirty="0"/>
              <a:t>Advantages</a:t>
            </a:r>
          </a:p>
          <a:p>
            <a:pPr lvl="1"/>
            <a:r>
              <a:rPr lang="en-US" altLang="en-US" dirty="0"/>
              <a:t>Standard Deduction same as MFJ</a:t>
            </a:r>
          </a:p>
          <a:p>
            <a:pPr lvl="1"/>
            <a:r>
              <a:rPr lang="en-US" altLang="en-US" dirty="0"/>
              <a:t>MFJ tax rates</a:t>
            </a:r>
          </a:p>
          <a:p>
            <a:pPr lvl="1">
              <a:buNone/>
            </a:pPr>
            <a:r>
              <a:rPr lang="en-US" altLang="en-US" dirty="0"/>
              <a:t>								* See next slide</a:t>
            </a:r>
          </a:p>
        </p:txBody>
      </p:sp>
      <p:sp>
        <p:nvSpPr>
          <p:cNvPr id="46082" name="Title 1"/>
          <p:cNvSpPr>
            <a:spLocks noGrp="1"/>
          </p:cNvSpPr>
          <p:nvPr>
            <p:ph type="title"/>
          </p:nvPr>
        </p:nvSpPr>
        <p:spPr/>
        <p:txBody>
          <a:bodyPr/>
          <a:lstStyle/>
          <a:p>
            <a:r>
              <a:rPr lang="en-US" altLang="en-US" dirty="0"/>
              <a:t>Qualifying </a:t>
            </a:r>
            <a:r>
              <a:rPr lang="en-US" altLang="en-US" dirty="0" err="1"/>
              <a:t>Widow(er</a:t>
            </a:r>
            <a:r>
              <a:rPr lang="en-US" altLang="en-US" dirty="0"/>
              <a:t>)</a:t>
            </a:r>
          </a:p>
        </p:txBody>
      </p:sp>
      <p:sp>
        <p:nvSpPr>
          <p:cNvPr id="2" name="Date Placeholder 1">
            <a:extLst>
              <a:ext uri="{FF2B5EF4-FFF2-40B4-BE49-F238E27FC236}">
                <a16:creationId xmlns:a16="http://schemas.microsoft.com/office/drawing/2014/main" id="{13857F01-9A1E-44E5-9F95-FA8BF50C9AAF}"/>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096753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7" name="Slide Number Placeholder 6"/>
          <p:cNvSpPr>
            <a:spLocks noGrp="1"/>
          </p:cNvSpPr>
          <p:nvPr>
            <p:ph type="sldNum" sz="quarter" idx="4"/>
          </p:nvPr>
        </p:nvSpPr>
        <p:spPr>
          <a:xfrm>
            <a:off x="457204" y="6265308"/>
            <a:ext cx="702365" cy="365125"/>
          </a:xfrm>
        </p:spPr>
        <p:txBody>
          <a:bodyPr/>
          <a:lstStyle/>
          <a:p>
            <a:fld id="{C3B48BE4-2CA7-4968-9ECA-0386B9B5A5F2}" type="slidenum">
              <a:rPr lang="en-US" smtClean="0"/>
              <a:pPr/>
              <a:t>24</a:t>
            </a:fld>
            <a:endParaRPr lang="en-US" dirty="0"/>
          </a:p>
        </p:txBody>
      </p:sp>
      <p:sp>
        <p:nvSpPr>
          <p:cNvPr id="3" name="Content Placeholder 2"/>
          <p:cNvSpPr>
            <a:spLocks noGrp="1"/>
          </p:cNvSpPr>
          <p:nvPr>
            <p:ph sz="quarter" idx="12"/>
          </p:nvPr>
        </p:nvSpPr>
        <p:spPr/>
        <p:txBody>
          <a:bodyPr>
            <a:normAutofit/>
          </a:bodyPr>
          <a:lstStyle/>
          <a:p>
            <a:r>
              <a:rPr lang="en-US" dirty="0"/>
              <a:t>To qualify for QW filing status</a:t>
            </a:r>
          </a:p>
          <a:p>
            <a:pPr lvl="1"/>
            <a:r>
              <a:rPr lang="en-US" dirty="0"/>
              <a:t>Child must be a dependent </a:t>
            </a:r>
            <a:r>
              <a:rPr lang="en-US" b="1" dirty="0"/>
              <a:t>or</a:t>
            </a:r>
          </a:p>
          <a:p>
            <a:pPr lvl="1"/>
            <a:r>
              <a:rPr lang="en-US" dirty="0"/>
              <a:t>Child would have been a dependent except </a:t>
            </a:r>
          </a:p>
          <a:p>
            <a:pPr lvl="2"/>
            <a:r>
              <a:rPr lang="en-US" dirty="0"/>
              <a:t>Gross income above the threshold amount</a:t>
            </a:r>
          </a:p>
          <a:p>
            <a:pPr lvl="2"/>
            <a:r>
              <a:rPr lang="en-US" dirty="0"/>
              <a:t>Filed MFJ</a:t>
            </a:r>
          </a:p>
          <a:p>
            <a:pPr lvl="2"/>
            <a:r>
              <a:rPr lang="en-US" dirty="0"/>
              <a:t>Taxpayer is a dependent (and therefore cannot have a dependent child)</a:t>
            </a:r>
          </a:p>
          <a:p>
            <a:pPr lvl="2"/>
            <a:endParaRPr lang="en-US" dirty="0"/>
          </a:p>
          <a:p>
            <a:pPr>
              <a:buFont typeface="Wingdings" panose="05000000000000000000" pitchFamily="2" charset="2"/>
              <a:buChar char="Ø"/>
            </a:pPr>
            <a:r>
              <a:rPr lang="en-US" dirty="0"/>
              <a:t>Applies to all open tax years – can amend to receive refund</a:t>
            </a:r>
          </a:p>
          <a:p>
            <a:pPr>
              <a:buFont typeface="Wingdings" panose="05000000000000000000" pitchFamily="2" charset="2"/>
              <a:buChar char="Ø"/>
            </a:pPr>
            <a:endParaRPr lang="en-US" dirty="0"/>
          </a:p>
        </p:txBody>
      </p:sp>
      <p:sp>
        <p:nvSpPr>
          <p:cNvPr id="2" name="Title 1"/>
          <p:cNvSpPr>
            <a:spLocks noGrp="1"/>
          </p:cNvSpPr>
          <p:nvPr>
            <p:ph type="title"/>
          </p:nvPr>
        </p:nvSpPr>
        <p:spPr/>
        <p:txBody>
          <a:bodyPr/>
          <a:lstStyle/>
          <a:p>
            <a:r>
              <a:rPr lang="en-US" dirty="0"/>
              <a:t>Qualifying </a:t>
            </a:r>
            <a:r>
              <a:rPr lang="en-US" dirty="0" err="1"/>
              <a:t>Widow(er</a:t>
            </a:r>
            <a:r>
              <a:rPr lang="en-US" dirty="0"/>
              <a:t>) </a:t>
            </a:r>
          </a:p>
        </p:txBody>
      </p:sp>
      <p:sp>
        <p:nvSpPr>
          <p:cNvPr id="4" name="Rectangle 3"/>
          <p:cNvSpPr/>
          <p:nvPr/>
        </p:nvSpPr>
        <p:spPr>
          <a:xfrm>
            <a:off x="1314450" y="2571750"/>
            <a:ext cx="6959875" cy="1943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Date Placeholder 4">
            <a:extLst>
              <a:ext uri="{FF2B5EF4-FFF2-40B4-BE49-F238E27FC236}">
                <a16:creationId xmlns:a16="http://schemas.microsoft.com/office/drawing/2014/main" id="{7FE98C18-FC04-4A8F-BCDC-626DF322100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63876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AE820BBC-AC8A-41A2-B5A2-A38EDA688333}" type="slidenum">
              <a:rPr lang="en-US" altLang="en-US" smtClean="0"/>
              <a:pPr/>
              <a:t>25</a:t>
            </a:fld>
            <a:endParaRPr lang="en-US" altLang="en-US" dirty="0"/>
          </a:p>
        </p:txBody>
      </p:sp>
      <p:sp>
        <p:nvSpPr>
          <p:cNvPr id="31747" name="Rectangle 8"/>
          <p:cNvSpPr>
            <a:spLocks noGrp="1" noChangeArrowheads="1"/>
          </p:cNvSpPr>
          <p:nvPr>
            <p:ph sz="quarter" idx="12"/>
          </p:nvPr>
        </p:nvSpPr>
        <p:spPr/>
        <p:txBody>
          <a:bodyPr>
            <a:normAutofit/>
          </a:bodyPr>
          <a:lstStyle/>
          <a:p>
            <a:pPr>
              <a:lnSpc>
                <a:spcPct val="110000"/>
              </a:lnSpc>
            </a:pPr>
            <a:r>
              <a:rPr lang="en-GB" altLang="en-US" dirty="0"/>
              <a:t>Child considered to have lived with taxpayer all year if born or died during year (but not stillborn)</a:t>
            </a:r>
          </a:p>
          <a:p>
            <a:pPr>
              <a:lnSpc>
                <a:spcPct val="110000"/>
              </a:lnSpc>
            </a:pPr>
            <a:r>
              <a:rPr lang="en-GB" altLang="en-US" dirty="0"/>
              <a:t>Child may be considered a dependent of non-custodial parent under Rules for Divorced or Legally Separated Parents</a:t>
            </a:r>
          </a:p>
          <a:p>
            <a:pPr lvl="1">
              <a:lnSpc>
                <a:spcPct val="110000"/>
              </a:lnSpc>
            </a:pPr>
            <a:r>
              <a:rPr lang="en-GB" altLang="en-US" dirty="0"/>
              <a:t>Must have signed Form 8332 or similar document</a:t>
            </a:r>
          </a:p>
          <a:p>
            <a:pPr lvl="2">
              <a:lnSpc>
                <a:spcPct val="110000"/>
              </a:lnSpc>
            </a:pPr>
            <a:r>
              <a:rPr lang="en-GB" altLang="en-US" dirty="0"/>
              <a:t>Non-custodial parent tax benefits include child tax credit, credit for other dependent and education credits if eligible  </a:t>
            </a:r>
          </a:p>
          <a:p>
            <a:pPr lvl="1">
              <a:lnSpc>
                <a:spcPct val="110000"/>
              </a:lnSpc>
            </a:pPr>
            <a:r>
              <a:rPr lang="en-GB" altLang="en-US" dirty="0"/>
              <a:t>Custodial parent retains right to </a:t>
            </a:r>
            <a:r>
              <a:rPr lang="en-GB" altLang="en-US" dirty="0" err="1"/>
              <a:t>HoH</a:t>
            </a:r>
            <a:r>
              <a:rPr lang="en-GB" altLang="en-US" dirty="0"/>
              <a:t> filing status and EIC when requirements are met</a:t>
            </a:r>
          </a:p>
        </p:txBody>
      </p:sp>
      <p:sp>
        <p:nvSpPr>
          <p:cNvPr id="47106" name="Rectangle 7"/>
          <p:cNvSpPr>
            <a:spLocks noGrp="1" noChangeArrowheads="1"/>
          </p:cNvSpPr>
          <p:nvPr>
            <p:ph type="title"/>
          </p:nvPr>
        </p:nvSpPr>
        <p:spPr/>
        <p:txBody>
          <a:bodyPr/>
          <a:lstStyle/>
          <a:p>
            <a:r>
              <a:rPr lang="en-GB" altLang="en-US"/>
              <a:t>Special Notes</a:t>
            </a:r>
            <a:endParaRPr lang="en-GB" altLang="en-US" dirty="0"/>
          </a:p>
        </p:txBody>
      </p:sp>
      <p:sp>
        <p:nvSpPr>
          <p:cNvPr id="6" name="Rectangle 5"/>
          <p:cNvSpPr/>
          <p:nvPr/>
        </p:nvSpPr>
        <p:spPr>
          <a:xfrm>
            <a:off x="6400800" y="1714500"/>
            <a:ext cx="1543050" cy="28575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50" b="1" dirty="0"/>
              <a:t>Pub 4012 Tab C  </a:t>
            </a:r>
          </a:p>
        </p:txBody>
      </p:sp>
      <p:sp>
        <p:nvSpPr>
          <p:cNvPr id="2" name="Date Placeholder 1">
            <a:extLst>
              <a:ext uri="{FF2B5EF4-FFF2-40B4-BE49-F238E27FC236}">
                <a16:creationId xmlns:a16="http://schemas.microsoft.com/office/drawing/2014/main" id="{EE7EF7B8-FD0E-46BE-A823-595B5E1D9920}"/>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481583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AE820BBC-AC8A-41A2-B5A2-A38EDA688333}" type="slidenum">
              <a:rPr lang="en-US" altLang="en-US" smtClean="0"/>
              <a:pPr>
                <a:defRPr/>
              </a:pPr>
              <a:t>26</a:t>
            </a:fld>
            <a:endParaRPr lang="en-US" altLang="en-US" dirty="0"/>
          </a:p>
        </p:txBody>
      </p:sp>
      <p:sp>
        <p:nvSpPr>
          <p:cNvPr id="4" name="Content Placeholder 3"/>
          <p:cNvSpPr>
            <a:spLocks noGrp="1"/>
          </p:cNvSpPr>
          <p:nvPr>
            <p:ph sz="quarter" idx="12"/>
          </p:nvPr>
        </p:nvSpPr>
        <p:spPr/>
        <p:txBody>
          <a:bodyPr/>
          <a:lstStyle/>
          <a:p>
            <a:r>
              <a:rPr lang="en-US" dirty="0"/>
              <a:t>Refer to Pub 4012 – Entering Basic Information Section</a:t>
            </a:r>
          </a:p>
          <a:p>
            <a:r>
              <a:rPr lang="en-US" dirty="0"/>
              <a:t>Caution: Changing filing status during TaxSlayer return preparation deletes existing state returns</a:t>
            </a:r>
          </a:p>
          <a:p>
            <a:endParaRPr lang="en-US" dirty="0"/>
          </a:p>
          <a:p>
            <a:endParaRPr lang="en-US" dirty="0"/>
          </a:p>
        </p:txBody>
      </p:sp>
      <p:sp>
        <p:nvSpPr>
          <p:cNvPr id="5" name="Title 4"/>
          <p:cNvSpPr>
            <a:spLocks noGrp="1"/>
          </p:cNvSpPr>
          <p:nvPr>
            <p:ph type="title"/>
          </p:nvPr>
        </p:nvSpPr>
        <p:spPr/>
        <p:txBody>
          <a:bodyPr/>
          <a:lstStyle/>
          <a:p>
            <a:r>
              <a:rPr lang="en-US" altLang="en-US" dirty="0"/>
              <a:t>TaxSlayer – Filing Status</a:t>
            </a:r>
            <a:endParaRPr lang="en-US" dirty="0"/>
          </a:p>
        </p:txBody>
      </p:sp>
      <p:sp>
        <p:nvSpPr>
          <p:cNvPr id="6" name="Date Placeholder 5">
            <a:extLst>
              <a:ext uri="{FF2B5EF4-FFF2-40B4-BE49-F238E27FC236}">
                <a16:creationId xmlns:a16="http://schemas.microsoft.com/office/drawing/2014/main" id="{3E977F18-D4A6-4000-838B-89DA59B254C6}"/>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678602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AE820BBC-AC8A-41A2-B5A2-A38EDA688333}" type="slidenum">
              <a:rPr lang="en-US" altLang="en-US" smtClean="0"/>
              <a:pPr/>
              <a:t>27</a:t>
            </a:fld>
            <a:endParaRPr lang="en-US" altLang="en-US" dirty="0"/>
          </a:p>
        </p:txBody>
      </p:sp>
      <p:sp>
        <p:nvSpPr>
          <p:cNvPr id="60419" name="Content Placeholder 4"/>
          <p:cNvSpPr>
            <a:spLocks noGrp="1"/>
          </p:cNvSpPr>
          <p:nvPr>
            <p:ph sz="quarter" idx="12"/>
          </p:nvPr>
        </p:nvSpPr>
        <p:spPr/>
        <p:txBody>
          <a:bodyPr>
            <a:normAutofit/>
          </a:bodyPr>
          <a:lstStyle/>
          <a:p>
            <a:r>
              <a:rPr lang="en-US" altLang="en-US" dirty="0"/>
              <a:t>Ask probing questions during Quality Review</a:t>
            </a:r>
          </a:p>
          <a:p>
            <a:pPr lvl="1"/>
            <a:r>
              <a:rPr lang="en-US" altLang="en-US" dirty="0"/>
              <a:t>More than just verifying a box is checked</a:t>
            </a:r>
          </a:p>
          <a:p>
            <a:pPr lvl="1"/>
            <a:r>
              <a:rPr lang="en-US" altLang="en-US" dirty="0"/>
              <a:t>Review prior year’s status</a:t>
            </a:r>
          </a:p>
          <a:p>
            <a:pPr lvl="1"/>
            <a:r>
              <a:rPr lang="en-US" altLang="en-US" dirty="0"/>
              <a:t>Verify current year filing status with data on Intake Sheet</a:t>
            </a:r>
          </a:p>
          <a:p>
            <a:r>
              <a:rPr lang="en-US" altLang="en-US" dirty="0"/>
              <a:t>Verify correct and </a:t>
            </a:r>
            <a:r>
              <a:rPr lang="en-US" altLang="en-US" b="1" dirty="0"/>
              <a:t>most advantageous </a:t>
            </a:r>
            <a:r>
              <a:rPr lang="en-US" altLang="en-US" dirty="0"/>
              <a:t>filing status has been entered</a:t>
            </a:r>
          </a:p>
        </p:txBody>
      </p:sp>
      <p:sp>
        <p:nvSpPr>
          <p:cNvPr id="53250" name="Title 1"/>
          <p:cNvSpPr>
            <a:spLocks noGrp="1"/>
          </p:cNvSpPr>
          <p:nvPr>
            <p:ph type="title"/>
          </p:nvPr>
        </p:nvSpPr>
        <p:spPr/>
        <p:txBody>
          <a:bodyPr/>
          <a:lstStyle/>
          <a:p>
            <a:r>
              <a:rPr lang="en-US" altLang="en-US"/>
              <a:t>Quality Review	</a:t>
            </a:r>
            <a:endParaRPr lang="en-US" altLang="en-US" dirty="0"/>
          </a:p>
        </p:txBody>
      </p:sp>
      <p:sp>
        <p:nvSpPr>
          <p:cNvPr id="2" name="Date Placeholder 1">
            <a:extLst>
              <a:ext uri="{FF2B5EF4-FFF2-40B4-BE49-F238E27FC236}">
                <a16:creationId xmlns:a16="http://schemas.microsoft.com/office/drawing/2014/main" id="{418707C3-57A0-4608-A58C-D9E7AB0BA765}"/>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833168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AE820BBC-AC8A-41A2-B5A2-A38EDA688333}" type="slidenum">
              <a:rPr lang="en-US" altLang="en-US" smtClean="0"/>
              <a:pPr/>
              <a:t>28</a:t>
            </a:fld>
            <a:endParaRPr lang="en-US" altLang="en-US" dirty="0"/>
          </a:p>
        </p:txBody>
      </p:sp>
      <p:sp>
        <p:nvSpPr>
          <p:cNvPr id="20483" name="Rectangle 8"/>
          <p:cNvSpPr>
            <a:spLocks noGrp="1" noChangeArrowheads="1"/>
          </p:cNvSpPr>
          <p:nvPr>
            <p:ph sz="quarter" idx="12"/>
          </p:nvPr>
        </p:nvSpPr>
        <p:spPr/>
        <p:txBody>
          <a:bodyPr>
            <a:normAutofit/>
          </a:bodyPr>
          <a:lstStyle/>
          <a:p>
            <a:r>
              <a:rPr lang="en-GB" altLang="en-US" dirty="0"/>
              <a:t>Mr. Buck provides total support for his two young children </a:t>
            </a:r>
          </a:p>
          <a:p>
            <a:r>
              <a:rPr lang="en-GB" altLang="en-US" dirty="0"/>
              <a:t>His wife died in 2016, and he has not remarried</a:t>
            </a:r>
          </a:p>
          <a:p>
            <a:r>
              <a:rPr lang="en-GB" altLang="en-US" dirty="0"/>
              <a:t>What is the best filing status for Mr. Buck?</a:t>
            </a:r>
          </a:p>
          <a:p>
            <a:pPr marL="685800" lvl="2" indent="0">
              <a:buNone/>
            </a:pPr>
            <a:r>
              <a:rPr lang="en-GB" altLang="en-US" sz="2625" dirty="0">
                <a:solidFill>
                  <a:srgbClr val="0000FF"/>
                </a:solidFill>
              </a:rPr>
              <a:t>Head of Household</a:t>
            </a:r>
            <a:r>
              <a:rPr lang="en-GB" altLang="en-US" dirty="0"/>
              <a:t> </a:t>
            </a:r>
          </a:p>
          <a:p>
            <a:r>
              <a:rPr lang="en-GB" altLang="en-US" dirty="0"/>
              <a:t>What if his wife died in TY2017?</a:t>
            </a:r>
          </a:p>
          <a:p>
            <a:pPr marL="0" indent="0">
              <a:buNone/>
            </a:pPr>
            <a:r>
              <a:rPr lang="en-GB" altLang="en-US" dirty="0"/>
              <a:t>		</a:t>
            </a:r>
            <a:r>
              <a:rPr lang="en-GB" altLang="en-US" dirty="0">
                <a:solidFill>
                  <a:srgbClr val="0000FF"/>
                </a:solidFill>
              </a:rPr>
              <a:t>Qualifying Widower</a:t>
            </a:r>
            <a:endParaRPr lang="en-US" altLang="en-US" dirty="0">
              <a:solidFill>
                <a:srgbClr val="0000FF"/>
              </a:solidFill>
            </a:endParaRPr>
          </a:p>
          <a:p>
            <a:endParaRPr lang="en-GB" altLang="en-US" dirty="0"/>
          </a:p>
          <a:p>
            <a:endParaRPr lang="en-US" altLang="en-US" dirty="0"/>
          </a:p>
        </p:txBody>
      </p:sp>
      <p:sp>
        <p:nvSpPr>
          <p:cNvPr id="55298" name="Rectangle 7"/>
          <p:cNvSpPr>
            <a:spLocks noGrp="1" noChangeArrowheads="1"/>
          </p:cNvSpPr>
          <p:nvPr>
            <p:ph type="title"/>
          </p:nvPr>
        </p:nvSpPr>
        <p:spPr/>
        <p:txBody>
          <a:bodyPr/>
          <a:lstStyle/>
          <a:p>
            <a:r>
              <a:rPr lang="en-GB" altLang="en-US"/>
              <a:t>Filing Status - Quiz #1</a:t>
            </a:r>
            <a:endParaRPr lang="en-GB" altLang="en-US" dirty="0"/>
          </a:p>
        </p:txBody>
      </p:sp>
      <p:sp>
        <p:nvSpPr>
          <p:cNvPr id="2" name="Date Placeholder 1">
            <a:extLst>
              <a:ext uri="{FF2B5EF4-FFF2-40B4-BE49-F238E27FC236}">
                <a16:creationId xmlns:a16="http://schemas.microsoft.com/office/drawing/2014/main" id="{4DA445AF-C599-45FB-B568-50A97778AFC7}"/>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411749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AE820BBC-AC8A-41A2-B5A2-A38EDA688333}" type="slidenum">
              <a:rPr lang="en-US" altLang="en-US" smtClean="0"/>
              <a:pPr>
                <a:defRPr/>
              </a:pPr>
              <a:t>29</a:t>
            </a:fld>
            <a:endParaRPr lang="en-US" altLang="en-US" dirty="0"/>
          </a:p>
        </p:txBody>
      </p:sp>
      <p:sp>
        <p:nvSpPr>
          <p:cNvPr id="22531" name="Rectangle 3"/>
          <p:cNvSpPr>
            <a:spLocks noGrp="1" noChangeArrowheads="1"/>
          </p:cNvSpPr>
          <p:nvPr>
            <p:ph sz="quarter" idx="12"/>
          </p:nvPr>
        </p:nvSpPr>
        <p:spPr>
          <a:xfrm>
            <a:off x="959125" y="2178325"/>
            <a:ext cx="7315200" cy="3250925"/>
          </a:xfrm>
        </p:spPr>
        <p:txBody>
          <a:bodyPr>
            <a:normAutofit fontScale="92500" lnSpcReduction="10000"/>
          </a:bodyPr>
          <a:lstStyle/>
          <a:p>
            <a:pPr>
              <a:lnSpc>
                <a:spcPct val="80000"/>
              </a:lnSpc>
            </a:pPr>
            <a:r>
              <a:rPr lang="en-US" altLang="en-US" sz="2100" dirty="0"/>
              <a:t>Jane, 69, whose husband died July 1 of the current tax year, had a $20,000 pension and $15,000 in social security income during the year.</a:t>
            </a:r>
          </a:p>
          <a:p>
            <a:pPr>
              <a:lnSpc>
                <a:spcPct val="80000"/>
              </a:lnSpc>
            </a:pPr>
            <a:r>
              <a:rPr lang="en-US" altLang="en-US" sz="2100" dirty="0"/>
              <a:t>Jane’s 10-year-old grandson lived with her all year and is her dependent</a:t>
            </a:r>
          </a:p>
          <a:p>
            <a:pPr>
              <a:lnSpc>
                <a:spcPct val="80000"/>
              </a:lnSpc>
            </a:pPr>
            <a:r>
              <a:rPr lang="en-US" altLang="en-US" sz="2100" dirty="0"/>
              <a:t>Jane provided all the cost of maintaining the home for her grandson for the entire year.</a:t>
            </a:r>
          </a:p>
          <a:p>
            <a:pPr>
              <a:lnSpc>
                <a:spcPct val="80000"/>
              </a:lnSpc>
            </a:pPr>
            <a:r>
              <a:rPr lang="en-US" altLang="en-US" sz="2100" dirty="0"/>
              <a:t>What is Jane’s most advantageous filing status? </a:t>
            </a:r>
          </a:p>
          <a:p>
            <a:pPr algn="ctr">
              <a:lnSpc>
                <a:spcPct val="80000"/>
              </a:lnSpc>
              <a:buFont typeface="Calibri" panose="020F0502020204030204" pitchFamily="34" charset="0"/>
              <a:buNone/>
            </a:pPr>
            <a:r>
              <a:rPr lang="en-US" altLang="en-US" sz="2100" dirty="0">
                <a:solidFill>
                  <a:srgbClr val="0000FF"/>
                </a:solidFill>
              </a:rPr>
              <a:t>MFJ</a:t>
            </a:r>
          </a:p>
          <a:p>
            <a:pPr>
              <a:lnSpc>
                <a:spcPct val="80000"/>
              </a:lnSpc>
            </a:pPr>
            <a:r>
              <a:rPr lang="en-US" altLang="en-US" sz="2100" dirty="0"/>
              <a:t>Assuming nothing changes, what filing status should Jane use next year?</a:t>
            </a:r>
          </a:p>
          <a:p>
            <a:pPr algn="ctr">
              <a:lnSpc>
                <a:spcPct val="80000"/>
              </a:lnSpc>
              <a:buFont typeface="Calibri" panose="020F0502020204030204" pitchFamily="34" charset="0"/>
              <a:buNone/>
            </a:pPr>
            <a:r>
              <a:rPr lang="en-US" altLang="en-US" sz="2100" dirty="0">
                <a:solidFill>
                  <a:srgbClr val="0000FF"/>
                </a:solidFill>
              </a:rPr>
              <a:t>Head of Household</a:t>
            </a:r>
          </a:p>
        </p:txBody>
      </p:sp>
      <p:sp>
        <p:nvSpPr>
          <p:cNvPr id="57346" name="Rectangle 2"/>
          <p:cNvSpPr>
            <a:spLocks noGrp="1" noChangeArrowheads="1"/>
          </p:cNvSpPr>
          <p:nvPr>
            <p:ph type="title"/>
          </p:nvPr>
        </p:nvSpPr>
        <p:spPr/>
        <p:txBody>
          <a:bodyPr/>
          <a:lstStyle/>
          <a:p>
            <a:r>
              <a:rPr lang="en-GB" altLang="en-US"/>
              <a:t>Filing Status - Quiz #2</a:t>
            </a:r>
            <a:endParaRPr lang="en-US" altLang="en-US" dirty="0"/>
          </a:p>
        </p:txBody>
      </p:sp>
      <p:sp>
        <p:nvSpPr>
          <p:cNvPr id="2" name="Date Placeholder 1">
            <a:extLst>
              <a:ext uri="{FF2B5EF4-FFF2-40B4-BE49-F238E27FC236}">
                <a16:creationId xmlns:a16="http://schemas.microsoft.com/office/drawing/2014/main" id="{C4AAE278-1B87-46E0-B765-5173ACC23D8E}"/>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356546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AE820BBC-AC8A-41A2-B5A2-A38EDA688333}" type="slidenum">
              <a:rPr lang="en-US" altLang="en-US" smtClean="0"/>
              <a:pPr/>
              <a:t>3</a:t>
            </a:fld>
            <a:endParaRPr lang="en-US" altLang="en-US" dirty="0"/>
          </a:p>
        </p:txBody>
      </p:sp>
      <p:sp>
        <p:nvSpPr>
          <p:cNvPr id="4" name="Content Placeholder 3"/>
          <p:cNvSpPr>
            <a:spLocks noGrp="1"/>
          </p:cNvSpPr>
          <p:nvPr>
            <p:ph sz="quarter" idx="12"/>
          </p:nvPr>
        </p:nvSpPr>
        <p:spPr/>
        <p:txBody>
          <a:bodyPr/>
          <a:lstStyle/>
          <a:p>
            <a:r>
              <a:rPr lang="en-US"/>
              <a:t>Help Counselors determine filing status for taxpayer</a:t>
            </a:r>
          </a:p>
          <a:p>
            <a:pPr lvl="1"/>
            <a:r>
              <a:rPr lang="en-US"/>
              <a:t>Most advantageous</a:t>
            </a:r>
          </a:p>
          <a:p>
            <a:pPr lvl="1"/>
            <a:r>
              <a:rPr lang="en-US"/>
              <a:t>Allowable</a:t>
            </a:r>
          </a:p>
          <a:p>
            <a:r>
              <a:rPr lang="en-US"/>
              <a:t>Filing status is critical</a:t>
            </a:r>
          </a:p>
          <a:p>
            <a:pPr lvl="1"/>
            <a:r>
              <a:rPr lang="en-US"/>
              <a:t>Impacts credits including EIC</a:t>
            </a:r>
          </a:p>
          <a:p>
            <a:pPr lvl="1"/>
            <a:r>
              <a:rPr lang="en-US"/>
              <a:t>Impacts amount of tax and deductions calculated</a:t>
            </a:r>
            <a:endParaRPr lang="en-US" dirty="0"/>
          </a:p>
        </p:txBody>
      </p:sp>
      <p:sp>
        <p:nvSpPr>
          <p:cNvPr id="5" name="Title 4"/>
          <p:cNvSpPr>
            <a:spLocks noGrp="1"/>
          </p:cNvSpPr>
          <p:nvPr>
            <p:ph type="title"/>
          </p:nvPr>
        </p:nvSpPr>
        <p:spPr/>
        <p:txBody>
          <a:bodyPr/>
          <a:lstStyle/>
          <a:p>
            <a:r>
              <a:rPr lang="en-US"/>
              <a:t>Introduction</a:t>
            </a:r>
            <a:endParaRPr lang="en-US" dirty="0"/>
          </a:p>
        </p:txBody>
      </p:sp>
      <p:sp>
        <p:nvSpPr>
          <p:cNvPr id="6" name="Date Placeholder 5">
            <a:extLst>
              <a:ext uri="{FF2B5EF4-FFF2-40B4-BE49-F238E27FC236}">
                <a16:creationId xmlns:a16="http://schemas.microsoft.com/office/drawing/2014/main" id="{9DC075CB-96D8-45DB-987A-4B79F467DD4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839029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AE820BBC-AC8A-41A2-B5A2-A38EDA688333}" type="slidenum">
              <a:rPr lang="en-US" altLang="en-US" smtClean="0"/>
              <a:pPr/>
              <a:t>30</a:t>
            </a:fld>
            <a:endParaRPr lang="en-US" altLang="en-US" dirty="0"/>
          </a:p>
        </p:txBody>
      </p:sp>
      <p:sp>
        <p:nvSpPr>
          <p:cNvPr id="23555" name="Rectangle 3"/>
          <p:cNvSpPr>
            <a:spLocks noGrp="1" noChangeArrowheads="1"/>
          </p:cNvSpPr>
          <p:nvPr>
            <p:ph sz="quarter" idx="12"/>
          </p:nvPr>
        </p:nvSpPr>
        <p:spPr/>
        <p:txBody>
          <a:bodyPr/>
          <a:lstStyle/>
          <a:p>
            <a:r>
              <a:rPr lang="en-US" dirty="0"/>
              <a:t>Luke and Linda are married, but chose to live apart for most of the year.</a:t>
            </a:r>
          </a:p>
          <a:p>
            <a:r>
              <a:rPr lang="en-US" dirty="0"/>
              <a:t>Their two children lived with Linda all year.</a:t>
            </a:r>
          </a:p>
          <a:p>
            <a:r>
              <a:rPr lang="en-US" dirty="0"/>
              <a:t>In July, Luke was out of a job and moved back in with Linda for three weeks.</a:t>
            </a:r>
          </a:p>
          <a:p>
            <a:r>
              <a:rPr lang="en-US" dirty="0"/>
              <a:t>What filing status can they each choose?</a:t>
            </a:r>
          </a:p>
        </p:txBody>
      </p:sp>
      <p:sp>
        <p:nvSpPr>
          <p:cNvPr id="60418" name="Rectangle 2"/>
          <p:cNvSpPr>
            <a:spLocks noGrp="1" noChangeArrowheads="1"/>
          </p:cNvSpPr>
          <p:nvPr>
            <p:ph type="title"/>
          </p:nvPr>
        </p:nvSpPr>
        <p:spPr/>
        <p:txBody>
          <a:bodyPr/>
          <a:lstStyle/>
          <a:p>
            <a:r>
              <a:rPr lang="en-GB" altLang="en-US"/>
              <a:t>Filing Status - Quiz #3</a:t>
            </a:r>
            <a:endParaRPr lang="en-US" altLang="en-US" dirty="0"/>
          </a:p>
        </p:txBody>
      </p:sp>
      <p:sp>
        <p:nvSpPr>
          <p:cNvPr id="6" name="Rectangle 5"/>
          <p:cNvSpPr>
            <a:spLocks noChangeArrowheads="1"/>
          </p:cNvSpPr>
          <p:nvPr/>
        </p:nvSpPr>
        <p:spPr bwMode="auto">
          <a:xfrm>
            <a:off x="2139229" y="5029200"/>
            <a:ext cx="4865549" cy="41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6" rIns="68573" bIns="34286">
            <a:spAutoFit/>
          </a:bodyPr>
          <a:lstStyle>
            <a:lvl1pPr marL="455613" indent="-455613">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algn="ctr" eaLnBrk="1" hangingPunct="1">
              <a:spcBef>
                <a:spcPct val="0"/>
              </a:spcBef>
              <a:buClrTx/>
              <a:buSzTx/>
              <a:buFontTx/>
              <a:buNone/>
            </a:pPr>
            <a:r>
              <a:rPr lang="en-US" altLang="en-US" sz="2250" b="0" dirty="0">
                <a:solidFill>
                  <a:srgbClr val="0000FF"/>
                </a:solidFill>
                <a:cs typeface="Calibri" panose="020F0502020204030204" pitchFamily="34" charset="0"/>
              </a:rPr>
              <a:t>MFJ or MFS (both must use same status)</a:t>
            </a:r>
          </a:p>
        </p:txBody>
      </p:sp>
      <p:sp>
        <p:nvSpPr>
          <p:cNvPr id="2" name="Date Placeholder 1">
            <a:extLst>
              <a:ext uri="{FF2B5EF4-FFF2-40B4-BE49-F238E27FC236}">
                <a16:creationId xmlns:a16="http://schemas.microsoft.com/office/drawing/2014/main" id="{BE0654F2-DDCD-4EB4-813E-B6C893CD65F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055020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5" name="Slide Number Placeholder 4"/>
          <p:cNvSpPr>
            <a:spLocks noGrp="1"/>
          </p:cNvSpPr>
          <p:nvPr>
            <p:ph type="sldNum" sz="quarter" idx="4"/>
          </p:nvPr>
        </p:nvSpPr>
        <p:spPr>
          <a:xfrm>
            <a:off x="457204" y="6265308"/>
            <a:ext cx="702365" cy="365125"/>
          </a:xfrm>
        </p:spPr>
        <p:txBody>
          <a:bodyPr/>
          <a:lstStyle/>
          <a:p>
            <a:fld id="{AE820BBC-AC8A-41A2-B5A2-A38EDA688333}" type="slidenum">
              <a:rPr lang="en-US" altLang="en-US" smtClean="0"/>
              <a:pPr/>
              <a:t>31</a:t>
            </a:fld>
            <a:endParaRPr lang="en-US" altLang="en-US" dirty="0"/>
          </a:p>
        </p:txBody>
      </p:sp>
      <p:sp>
        <p:nvSpPr>
          <p:cNvPr id="3" name="Content Placeholder 2"/>
          <p:cNvSpPr>
            <a:spLocks noGrp="1"/>
          </p:cNvSpPr>
          <p:nvPr>
            <p:ph sz="quarter" idx="12"/>
          </p:nvPr>
        </p:nvSpPr>
        <p:spPr/>
        <p:txBody>
          <a:bodyPr>
            <a:normAutofit/>
          </a:bodyPr>
          <a:lstStyle/>
          <a:p>
            <a:r>
              <a:rPr lang="en-US" altLang="en-US" dirty="0"/>
              <a:t>Peter is single</a:t>
            </a:r>
          </a:p>
          <a:p>
            <a:r>
              <a:rPr lang="en-US" altLang="en-US" dirty="0"/>
              <a:t>Peter’s mother lived with him until March of last year</a:t>
            </a:r>
          </a:p>
          <a:p>
            <a:r>
              <a:rPr lang="en-US" altLang="en-US" dirty="0"/>
              <a:t>Peter provided over half his mother’s support </a:t>
            </a:r>
          </a:p>
          <a:p>
            <a:r>
              <a:rPr lang="en-US" altLang="en-US" dirty="0"/>
              <a:t>Peter’s mother had gross income of $3,467</a:t>
            </a:r>
          </a:p>
          <a:p>
            <a:r>
              <a:rPr lang="en-US" altLang="en-US" dirty="0"/>
              <a:t>In March, Peter moved his mother to a nursing home and pays her room and care</a:t>
            </a:r>
          </a:p>
          <a:p>
            <a:r>
              <a:rPr lang="en-US" altLang="en-US" dirty="0"/>
              <a:t>What is Peter’s most advantageous filing status?</a:t>
            </a:r>
          </a:p>
          <a:p>
            <a:pPr>
              <a:buNone/>
            </a:pPr>
            <a:r>
              <a:rPr lang="en-US" altLang="en-US" dirty="0">
                <a:solidFill>
                  <a:srgbClr val="0000FF"/>
                </a:solidFill>
              </a:rPr>
              <a:t>    Head of Household</a:t>
            </a:r>
          </a:p>
          <a:p>
            <a:endParaRPr lang="en-US" altLang="en-US" dirty="0"/>
          </a:p>
        </p:txBody>
      </p:sp>
      <p:sp>
        <p:nvSpPr>
          <p:cNvPr id="61442" name="Title 1"/>
          <p:cNvSpPr>
            <a:spLocks noGrp="1"/>
          </p:cNvSpPr>
          <p:nvPr>
            <p:ph type="title"/>
          </p:nvPr>
        </p:nvSpPr>
        <p:spPr/>
        <p:txBody>
          <a:bodyPr/>
          <a:lstStyle/>
          <a:p>
            <a:r>
              <a:rPr lang="en-GB" altLang="en-US"/>
              <a:t>Filing Status - Quiz #4</a:t>
            </a:r>
            <a:endParaRPr lang="en-US" altLang="en-US" dirty="0"/>
          </a:p>
        </p:txBody>
      </p:sp>
      <p:sp>
        <p:nvSpPr>
          <p:cNvPr id="2" name="Date Placeholder 1">
            <a:extLst>
              <a:ext uri="{FF2B5EF4-FFF2-40B4-BE49-F238E27FC236}">
                <a16:creationId xmlns:a16="http://schemas.microsoft.com/office/drawing/2014/main" id="{34B0322A-E177-4E0F-B9B7-06F4D5AF0DC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730151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NTTC Training ala NJ – TY2019</a:t>
            </a:r>
          </a:p>
        </p:txBody>
      </p:sp>
      <p:sp>
        <p:nvSpPr>
          <p:cNvPr id="3" name="Slide Number Placeholder 2"/>
          <p:cNvSpPr>
            <a:spLocks noGrp="1"/>
          </p:cNvSpPr>
          <p:nvPr>
            <p:ph type="sldNum" sz="quarter" idx="12"/>
          </p:nvPr>
        </p:nvSpPr>
        <p:spPr/>
        <p:txBody>
          <a:bodyPr/>
          <a:lstStyle/>
          <a:p>
            <a:fld id="{71B042FB-C5A0-4140-9EC3-E8F3BDEE7242}" type="slidenum">
              <a:rPr lang="en-US" smtClean="0"/>
              <a:pPr/>
              <a:t>32</a:t>
            </a:fld>
            <a:endParaRPr lang="en-US"/>
          </a:p>
        </p:txBody>
      </p:sp>
      <p:sp>
        <p:nvSpPr>
          <p:cNvPr id="5" name="Title 4"/>
          <p:cNvSpPr>
            <a:spLocks noGrp="1"/>
          </p:cNvSpPr>
          <p:nvPr>
            <p:ph type="title"/>
          </p:nvPr>
        </p:nvSpPr>
        <p:spPr/>
        <p:txBody>
          <a:bodyPr/>
          <a:lstStyle/>
          <a:p>
            <a:r>
              <a:rPr lang="en-US" dirty="0"/>
              <a:t>Filing Status</a:t>
            </a:r>
          </a:p>
        </p:txBody>
      </p:sp>
      <p:pic>
        <p:nvPicPr>
          <p:cNvPr id="9" name="Picture 8" descr="Life of an Educator: Top 10 questions to ask yourself in 20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572" y="1935552"/>
            <a:ext cx="3502717" cy="3502717"/>
          </a:xfrm>
          <a:prstGeom prst="rect">
            <a:avLst/>
          </a:prstGeom>
        </p:spPr>
      </p:pic>
      <p:sp>
        <p:nvSpPr>
          <p:cNvPr id="4" name="Date Placeholder 3">
            <a:extLst>
              <a:ext uri="{FF2B5EF4-FFF2-40B4-BE49-F238E27FC236}">
                <a16:creationId xmlns:a16="http://schemas.microsoft.com/office/drawing/2014/main" id="{0A2FBE16-ADEF-453C-B1C7-812A3C6C51AA}"/>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2361036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AE820BBC-AC8A-41A2-B5A2-A38EDA688333}" type="slidenum">
              <a:rPr lang="en-US" altLang="en-US" smtClean="0"/>
              <a:pPr>
                <a:defRPr/>
              </a:pPr>
              <a:t>33</a:t>
            </a:fld>
            <a:endParaRPr lang="en-US" altLang="en-US" dirty="0"/>
          </a:p>
        </p:txBody>
      </p:sp>
      <p:sp>
        <p:nvSpPr>
          <p:cNvPr id="4" name="Content Placeholder 3"/>
          <p:cNvSpPr>
            <a:spLocks noGrp="1"/>
          </p:cNvSpPr>
          <p:nvPr>
            <p:ph sz="quarter" idx="12"/>
          </p:nvPr>
        </p:nvSpPr>
        <p:spPr/>
        <p:txBody>
          <a:bodyPr/>
          <a:lstStyle/>
          <a:p>
            <a:r>
              <a:rPr lang="en-GB" altLang="en-US" dirty="0"/>
              <a:t>Married Filing Separately in Community Property States</a:t>
            </a:r>
          </a:p>
          <a:p>
            <a:r>
              <a:rPr lang="en-GB" dirty="0"/>
              <a:t>Injured Spouse</a:t>
            </a:r>
          </a:p>
        </p:txBody>
      </p:sp>
      <p:sp>
        <p:nvSpPr>
          <p:cNvPr id="5" name="Title 4"/>
          <p:cNvSpPr>
            <a:spLocks noGrp="1"/>
          </p:cNvSpPr>
          <p:nvPr>
            <p:ph type="title"/>
          </p:nvPr>
        </p:nvSpPr>
        <p:spPr/>
        <p:txBody>
          <a:bodyPr/>
          <a:lstStyle/>
          <a:p>
            <a:r>
              <a:rPr lang="en-US" dirty="0"/>
              <a:t>Filing Status – Comprehensive Topics</a:t>
            </a:r>
          </a:p>
        </p:txBody>
      </p:sp>
      <p:sp>
        <p:nvSpPr>
          <p:cNvPr id="6" name="Date Placeholder 5">
            <a:extLst>
              <a:ext uri="{FF2B5EF4-FFF2-40B4-BE49-F238E27FC236}">
                <a16:creationId xmlns:a16="http://schemas.microsoft.com/office/drawing/2014/main" id="{8F302667-8C58-4D96-A6A9-19A7B1095B4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100957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7"/>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AE820BBC-AC8A-41A2-B5A2-A38EDA688333}" type="slidenum">
              <a:rPr lang="en-US" altLang="en-US" smtClean="0"/>
              <a:pPr/>
              <a:t>34</a:t>
            </a:fld>
            <a:endParaRPr lang="en-US" altLang="en-US" dirty="0"/>
          </a:p>
        </p:txBody>
      </p:sp>
      <p:sp>
        <p:nvSpPr>
          <p:cNvPr id="10242" name="Rectangle 2"/>
          <p:cNvSpPr>
            <a:spLocks noGrp="1" noChangeArrowheads="1"/>
          </p:cNvSpPr>
          <p:nvPr>
            <p:ph sz="quarter" idx="12"/>
          </p:nvPr>
        </p:nvSpPr>
        <p:spPr/>
        <p:txBody>
          <a:bodyPr>
            <a:normAutofit/>
          </a:bodyPr>
          <a:lstStyle/>
          <a:p>
            <a:r>
              <a:rPr lang="en-GB" altLang="en-US" dirty="0"/>
              <a:t>Identifying and splitting community income may be necessary when</a:t>
            </a:r>
          </a:p>
          <a:p>
            <a:pPr lvl="1"/>
            <a:r>
              <a:rPr lang="en-GB" altLang="en-US" dirty="0"/>
              <a:t>Filing MFS or </a:t>
            </a:r>
            <a:r>
              <a:rPr lang="en-GB" altLang="en-US" dirty="0" err="1"/>
              <a:t>HoH</a:t>
            </a:r>
            <a:r>
              <a:rPr lang="en-GB" altLang="en-US" dirty="0"/>
              <a:t> (if married and considered unmarried)</a:t>
            </a:r>
          </a:p>
          <a:p>
            <a:pPr lvl="1"/>
            <a:r>
              <a:rPr lang="en-GB" altLang="en-US" dirty="0"/>
              <a:t>Divorced/separated during the year</a:t>
            </a:r>
          </a:p>
          <a:p>
            <a:pPr lvl="1"/>
            <a:r>
              <a:rPr lang="en-GB" altLang="en-US" dirty="0"/>
              <a:t>Registered domestic partnerships (RDP) when state community property laws apply (CA, NV and WA)</a:t>
            </a:r>
          </a:p>
          <a:p>
            <a:r>
              <a:rPr lang="en-GB" altLang="en-US" dirty="0"/>
              <a:t>Income splitting may be out of scope for community property states</a:t>
            </a:r>
          </a:p>
          <a:p>
            <a:pPr lvl="1"/>
            <a:r>
              <a:rPr lang="en-GB" altLang="en-US" dirty="0"/>
              <a:t>Check with your District or State Coordinator</a:t>
            </a:r>
          </a:p>
        </p:txBody>
      </p:sp>
      <p:sp>
        <p:nvSpPr>
          <p:cNvPr id="25602" name="Rectangle 1"/>
          <p:cNvSpPr>
            <a:spLocks noGrp="1" noChangeArrowheads="1"/>
          </p:cNvSpPr>
          <p:nvPr>
            <p:ph type="title"/>
          </p:nvPr>
        </p:nvSpPr>
        <p:spPr/>
        <p:txBody>
          <a:bodyPr>
            <a:normAutofit/>
          </a:bodyPr>
          <a:lstStyle/>
          <a:p>
            <a:r>
              <a:rPr lang="en-GB" altLang="en-US"/>
              <a:t>Community Property States – Community Income</a:t>
            </a:r>
            <a:endParaRPr lang="en-GB" altLang="en-US" dirty="0"/>
          </a:p>
        </p:txBody>
      </p:sp>
      <p:sp>
        <p:nvSpPr>
          <p:cNvPr id="2" name="Date Placeholder 1">
            <a:extLst>
              <a:ext uri="{FF2B5EF4-FFF2-40B4-BE49-F238E27FC236}">
                <a16:creationId xmlns:a16="http://schemas.microsoft.com/office/drawing/2014/main" id="{E8A75D2B-1A9F-43F2-AA77-274ABE36654C}"/>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74657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7"/>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AE820BBC-AC8A-41A2-B5A2-A38EDA688333}" type="slidenum">
              <a:rPr lang="en-US" altLang="en-US" smtClean="0"/>
              <a:pPr/>
              <a:t>35</a:t>
            </a:fld>
            <a:endParaRPr lang="en-US" altLang="en-US" dirty="0"/>
          </a:p>
        </p:txBody>
      </p:sp>
      <p:sp>
        <p:nvSpPr>
          <p:cNvPr id="10242" name="Rectangle 2"/>
          <p:cNvSpPr>
            <a:spLocks noGrp="1" noChangeArrowheads="1"/>
          </p:cNvSpPr>
          <p:nvPr>
            <p:ph sz="quarter" idx="12"/>
          </p:nvPr>
        </p:nvSpPr>
        <p:spPr/>
        <p:txBody>
          <a:bodyPr>
            <a:normAutofit/>
          </a:bodyPr>
          <a:lstStyle/>
          <a:p>
            <a:r>
              <a:rPr lang="en-GB" altLang="en-US" sz="2250" dirty="0"/>
              <a:t>MFS in community property state file Form 8958 (if in-scope per State Coordinator)</a:t>
            </a:r>
          </a:p>
          <a:p>
            <a:r>
              <a:rPr lang="en-GB" altLang="en-US" sz="2250" dirty="0"/>
              <a:t>On Form 8958, enter $1 on spouse income line if</a:t>
            </a:r>
          </a:p>
          <a:p>
            <a:pPr lvl="1"/>
            <a:r>
              <a:rPr lang="en-GB" altLang="en-US" sz="1950" dirty="0"/>
              <a:t>MFS couple did not live together at any time during the year</a:t>
            </a:r>
          </a:p>
          <a:p>
            <a:pPr lvl="1"/>
            <a:r>
              <a:rPr lang="en-GB" altLang="en-US" sz="1950" dirty="0"/>
              <a:t>Have no joint income</a:t>
            </a:r>
          </a:p>
          <a:p>
            <a:pPr lvl="1"/>
            <a:r>
              <a:rPr lang="en-GB" altLang="en-US" sz="1950" dirty="0"/>
              <a:t>Own no jointly held property</a:t>
            </a:r>
          </a:p>
        </p:txBody>
      </p:sp>
      <p:sp>
        <p:nvSpPr>
          <p:cNvPr id="25602" name="Rectangle 1"/>
          <p:cNvSpPr>
            <a:spLocks noGrp="1" noChangeArrowheads="1"/>
          </p:cNvSpPr>
          <p:nvPr>
            <p:ph type="title"/>
          </p:nvPr>
        </p:nvSpPr>
        <p:spPr/>
        <p:txBody>
          <a:bodyPr>
            <a:normAutofit/>
          </a:bodyPr>
          <a:lstStyle/>
          <a:p>
            <a:r>
              <a:rPr lang="en-GB" altLang="en-US" dirty="0"/>
              <a:t>Married Filing Separately (or Single and RDP) in a Community Property State</a:t>
            </a:r>
          </a:p>
        </p:txBody>
      </p:sp>
      <p:sp>
        <p:nvSpPr>
          <p:cNvPr id="2" name="Date Placeholder 1">
            <a:extLst>
              <a:ext uri="{FF2B5EF4-FFF2-40B4-BE49-F238E27FC236}">
                <a16:creationId xmlns:a16="http://schemas.microsoft.com/office/drawing/2014/main" id="{5A4AAB92-8E76-491B-92E9-CECD37F0B6AE}"/>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754932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NTTC Training ala NJ – TY2019</a:t>
            </a:r>
            <a:endParaRPr lang="en-US" dirty="0"/>
          </a:p>
        </p:txBody>
      </p:sp>
      <p:sp>
        <p:nvSpPr>
          <p:cNvPr id="4" name="Slide Number Placeholder 3"/>
          <p:cNvSpPr>
            <a:spLocks noGrp="1"/>
          </p:cNvSpPr>
          <p:nvPr>
            <p:ph type="sldNum" sz="quarter" idx="12"/>
          </p:nvPr>
        </p:nvSpPr>
        <p:spPr/>
        <p:txBody>
          <a:bodyPr/>
          <a:lstStyle/>
          <a:p>
            <a:fld id="{AE820BBC-AC8A-41A2-B5A2-A38EDA688333}" type="slidenum">
              <a:rPr lang="en-US" altLang="en-US" smtClean="0"/>
              <a:pPr/>
              <a:t>36</a:t>
            </a:fld>
            <a:endParaRPr lang="en-US" altLang="en-US" dirty="0"/>
          </a:p>
        </p:txBody>
      </p:sp>
      <p:sp>
        <p:nvSpPr>
          <p:cNvPr id="25602" name="Rectangle 1"/>
          <p:cNvSpPr>
            <a:spLocks noGrp="1" noChangeArrowheads="1"/>
          </p:cNvSpPr>
          <p:nvPr>
            <p:ph type="title"/>
          </p:nvPr>
        </p:nvSpPr>
        <p:spPr/>
        <p:txBody>
          <a:bodyPr>
            <a:normAutofit/>
          </a:bodyPr>
          <a:lstStyle/>
          <a:p>
            <a:r>
              <a:rPr lang="en-GB" altLang="en-US" dirty="0"/>
              <a:t>Married Filing Separately in a Community Property State</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028701" y="2228850"/>
            <a:ext cx="6466490" cy="2628900"/>
          </a:xfrm>
          <a:prstGeom prst="rect">
            <a:avLst/>
          </a:prstGeom>
          <a:ln>
            <a:solidFill>
              <a:schemeClr val="tx2">
                <a:lumMod val="40000"/>
                <a:lumOff val="60000"/>
              </a:schemeClr>
            </a:solidFill>
          </a:ln>
        </p:spPr>
      </p:pic>
      <p:sp>
        <p:nvSpPr>
          <p:cNvPr id="2" name="Date Placeholder 1">
            <a:extLst>
              <a:ext uri="{FF2B5EF4-FFF2-40B4-BE49-F238E27FC236}">
                <a16:creationId xmlns:a16="http://schemas.microsoft.com/office/drawing/2014/main" id="{AECBA2E8-8DA5-472C-A2D3-85035BB9F659}"/>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4270524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7"/>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AE820BBC-AC8A-41A2-B5A2-A38EDA688333}" type="slidenum">
              <a:rPr lang="en-US" altLang="en-US" smtClean="0"/>
              <a:pPr/>
              <a:t>37</a:t>
            </a:fld>
            <a:endParaRPr lang="en-US" altLang="en-US" dirty="0"/>
          </a:p>
        </p:txBody>
      </p:sp>
      <p:sp>
        <p:nvSpPr>
          <p:cNvPr id="10242" name="Rectangle 2"/>
          <p:cNvSpPr>
            <a:spLocks noGrp="1" noChangeArrowheads="1"/>
          </p:cNvSpPr>
          <p:nvPr>
            <p:ph sz="quarter" idx="12"/>
          </p:nvPr>
        </p:nvSpPr>
        <p:spPr/>
        <p:txBody>
          <a:bodyPr/>
          <a:lstStyle/>
          <a:p>
            <a:r>
              <a:rPr lang="en-GB" altLang="en-US" dirty="0"/>
              <a:t>Federal returns prepared with community property state entered as home state will trigger TaxSlayer E-file warning unless Form 8958 included on return</a:t>
            </a:r>
          </a:p>
        </p:txBody>
      </p:sp>
      <p:sp>
        <p:nvSpPr>
          <p:cNvPr id="25602" name="Rectangle 1"/>
          <p:cNvSpPr>
            <a:spLocks noGrp="1" noChangeArrowheads="1"/>
          </p:cNvSpPr>
          <p:nvPr>
            <p:ph type="title"/>
          </p:nvPr>
        </p:nvSpPr>
        <p:spPr/>
        <p:txBody>
          <a:bodyPr>
            <a:normAutofit/>
          </a:bodyPr>
          <a:lstStyle/>
          <a:p>
            <a:r>
              <a:rPr lang="en-GB" altLang="en-US" dirty="0"/>
              <a:t>Married Filing Separately in a Community Property State</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771650" y="3521907"/>
            <a:ext cx="5593392" cy="1621594"/>
          </a:xfrm>
          <a:prstGeom prst="rect">
            <a:avLst/>
          </a:prstGeom>
          <a:ln>
            <a:solidFill>
              <a:schemeClr val="tx1"/>
            </a:solidFill>
          </a:ln>
        </p:spPr>
      </p:pic>
      <p:sp>
        <p:nvSpPr>
          <p:cNvPr id="9" name="Rounded Rectangle 8"/>
          <p:cNvSpPr/>
          <p:nvPr/>
        </p:nvSpPr>
        <p:spPr>
          <a:xfrm>
            <a:off x="1843087" y="4057650"/>
            <a:ext cx="3357563" cy="3910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a:extLst>
              <a:ext uri="{FF2B5EF4-FFF2-40B4-BE49-F238E27FC236}">
                <a16:creationId xmlns:a16="http://schemas.microsoft.com/office/drawing/2014/main" id="{B060CB2E-4FC3-4039-B7A0-B13BA8724E1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808108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AE820BBC-AC8A-41A2-B5A2-A38EDA688333}" type="slidenum">
              <a:rPr lang="en-US" altLang="en-US" smtClean="0"/>
              <a:pPr/>
              <a:t>38</a:t>
            </a:fld>
            <a:endParaRPr lang="en-US" altLang="en-US" dirty="0"/>
          </a:p>
        </p:txBody>
      </p:sp>
      <p:sp>
        <p:nvSpPr>
          <p:cNvPr id="36867" name="Content Placeholder 2"/>
          <p:cNvSpPr>
            <a:spLocks noGrp="1"/>
          </p:cNvSpPr>
          <p:nvPr>
            <p:ph sz="quarter" idx="12"/>
          </p:nvPr>
        </p:nvSpPr>
        <p:spPr/>
        <p:txBody>
          <a:bodyPr>
            <a:normAutofit/>
          </a:bodyPr>
          <a:lstStyle/>
          <a:p>
            <a:r>
              <a:rPr lang="en-US" altLang="en-US" dirty="0"/>
              <a:t>IRS may offset (reduce) tax refund for spouse’s outstanding debt</a:t>
            </a:r>
          </a:p>
          <a:p>
            <a:r>
              <a:rPr lang="en-US" altLang="en-US" dirty="0"/>
              <a:t>Common IRS offsets</a:t>
            </a:r>
          </a:p>
          <a:p>
            <a:pPr lvl="1"/>
            <a:r>
              <a:rPr lang="en-US" altLang="en-US" dirty="0"/>
              <a:t>Past due child or spousal support</a:t>
            </a:r>
          </a:p>
          <a:p>
            <a:pPr lvl="1"/>
            <a:r>
              <a:rPr lang="en-US" altLang="en-US" dirty="0"/>
              <a:t>Federal nontax debts, e.g. student loans</a:t>
            </a:r>
          </a:p>
          <a:p>
            <a:pPr lvl="1"/>
            <a:r>
              <a:rPr lang="en-US" altLang="en-US" dirty="0"/>
              <a:t>Federal or state tax debts</a:t>
            </a:r>
          </a:p>
          <a:p>
            <a:pPr lvl="1"/>
            <a:r>
              <a:rPr lang="en-US" altLang="en-US" dirty="0"/>
              <a:t>State unemployment debts</a:t>
            </a:r>
          </a:p>
          <a:p>
            <a:r>
              <a:rPr lang="en-US" altLang="en-US" dirty="0"/>
              <a:t>An alternative to MFS is filing MFJ with Form 8379 Injured Spouse Allocation</a:t>
            </a:r>
          </a:p>
          <a:p>
            <a:pPr>
              <a:buNone/>
            </a:pPr>
            <a:endParaRPr lang="en-US" altLang="en-US" dirty="0"/>
          </a:p>
        </p:txBody>
      </p:sp>
      <p:sp>
        <p:nvSpPr>
          <p:cNvPr id="29698" name="Title 1"/>
          <p:cNvSpPr>
            <a:spLocks noGrp="1"/>
          </p:cNvSpPr>
          <p:nvPr>
            <p:ph type="title"/>
          </p:nvPr>
        </p:nvSpPr>
        <p:spPr/>
        <p:txBody>
          <a:bodyPr/>
          <a:lstStyle/>
          <a:p>
            <a:r>
              <a:rPr lang="en-US" altLang="en-US"/>
              <a:t>Injured Spouse</a:t>
            </a:r>
            <a:endParaRPr lang="en-US" altLang="en-US" dirty="0"/>
          </a:p>
        </p:txBody>
      </p:sp>
      <p:sp>
        <p:nvSpPr>
          <p:cNvPr id="2" name="Date Placeholder 1">
            <a:extLst>
              <a:ext uri="{FF2B5EF4-FFF2-40B4-BE49-F238E27FC236}">
                <a16:creationId xmlns:a16="http://schemas.microsoft.com/office/drawing/2014/main" id="{208A3729-B12C-4795-A30E-C6F8CF54C7FE}"/>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946452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AE820BBC-AC8A-41A2-B5A2-A38EDA688333}" type="slidenum">
              <a:rPr lang="en-US" altLang="en-US" smtClean="0"/>
              <a:pPr/>
              <a:t>39</a:t>
            </a:fld>
            <a:endParaRPr lang="en-US" altLang="en-US" dirty="0"/>
          </a:p>
        </p:txBody>
      </p:sp>
      <p:sp>
        <p:nvSpPr>
          <p:cNvPr id="37891" name="Content Placeholder 2"/>
          <p:cNvSpPr>
            <a:spLocks noGrp="1"/>
          </p:cNvSpPr>
          <p:nvPr>
            <p:ph sz="quarter" idx="12"/>
          </p:nvPr>
        </p:nvSpPr>
        <p:spPr/>
        <p:txBody>
          <a:bodyPr>
            <a:normAutofit/>
          </a:bodyPr>
          <a:lstStyle/>
          <a:p>
            <a:r>
              <a:rPr lang="en-US" altLang="en-US" dirty="0"/>
              <a:t>Only one spouse owes past due amounts</a:t>
            </a:r>
          </a:p>
          <a:p>
            <a:r>
              <a:rPr lang="en-US" altLang="en-US" dirty="0"/>
              <a:t>The MFJ return reflects an overpayment</a:t>
            </a:r>
          </a:p>
          <a:p>
            <a:r>
              <a:rPr lang="en-US" altLang="en-US" dirty="0"/>
              <a:t>The “Injured Spouse”</a:t>
            </a:r>
          </a:p>
          <a:p>
            <a:pPr lvl="1"/>
            <a:r>
              <a:rPr lang="en-US" altLang="en-US" dirty="0"/>
              <a:t>Must </a:t>
            </a:r>
            <a:r>
              <a:rPr lang="en-US" altLang="en-US" b="1" dirty="0"/>
              <a:t>not</a:t>
            </a:r>
            <a:r>
              <a:rPr lang="en-US" altLang="en-US" dirty="0"/>
              <a:t> be legally obligated to pay those debts</a:t>
            </a:r>
          </a:p>
          <a:p>
            <a:pPr lvl="1"/>
            <a:r>
              <a:rPr lang="en-US" altLang="en-US" dirty="0"/>
              <a:t>Must have made and reported tax payments (such as withholding) or claimed a refundable tax credit (i.e. due a refund)</a:t>
            </a:r>
          </a:p>
          <a:p>
            <a:r>
              <a:rPr lang="en-US" altLang="en-US" dirty="0"/>
              <a:t>Community property states may not honor Injured Spouse request even if debt was incurred prior to marriage </a:t>
            </a:r>
          </a:p>
        </p:txBody>
      </p:sp>
      <p:sp>
        <p:nvSpPr>
          <p:cNvPr id="30722" name="Title 1"/>
          <p:cNvSpPr>
            <a:spLocks noGrp="1"/>
          </p:cNvSpPr>
          <p:nvPr>
            <p:ph type="title"/>
          </p:nvPr>
        </p:nvSpPr>
        <p:spPr/>
        <p:txBody>
          <a:bodyPr/>
          <a:lstStyle/>
          <a:p>
            <a:r>
              <a:rPr lang="en-US" altLang="en-US"/>
              <a:t>Injured Spouse Requirements</a:t>
            </a:r>
            <a:endParaRPr lang="en-US" altLang="en-US" dirty="0"/>
          </a:p>
        </p:txBody>
      </p:sp>
      <p:sp>
        <p:nvSpPr>
          <p:cNvPr id="2" name="Date Placeholder 1">
            <a:extLst>
              <a:ext uri="{FF2B5EF4-FFF2-40B4-BE49-F238E27FC236}">
                <a16:creationId xmlns:a16="http://schemas.microsoft.com/office/drawing/2014/main" id="{CE56AE25-340D-48B2-A6F3-2829E687EF4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957586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AE820BBC-AC8A-41A2-B5A2-A38EDA688333}" type="slidenum">
              <a:rPr lang="en-US" altLang="en-US" smtClean="0"/>
              <a:pPr/>
              <a:t>4</a:t>
            </a:fld>
            <a:endParaRPr lang="en-US" altLang="en-US" dirty="0"/>
          </a:p>
        </p:txBody>
      </p:sp>
      <p:sp>
        <p:nvSpPr>
          <p:cNvPr id="4" name="Content Placeholder 3"/>
          <p:cNvSpPr>
            <a:spLocks noGrp="1"/>
          </p:cNvSpPr>
          <p:nvPr>
            <p:ph sz="quarter" idx="12"/>
          </p:nvPr>
        </p:nvSpPr>
        <p:spPr/>
        <p:txBody>
          <a:bodyPr/>
          <a:lstStyle/>
          <a:p>
            <a:r>
              <a:rPr lang="en-US"/>
              <a:t>IRS has five filing status</a:t>
            </a:r>
          </a:p>
          <a:p>
            <a:pPr lvl="1"/>
            <a:r>
              <a:rPr lang="en-US"/>
              <a:t>Single (S)</a:t>
            </a:r>
          </a:p>
          <a:p>
            <a:pPr lvl="1"/>
            <a:r>
              <a:rPr lang="en-US"/>
              <a:t>Married filing jointly (MFJ)</a:t>
            </a:r>
          </a:p>
          <a:p>
            <a:pPr lvl="1"/>
            <a:r>
              <a:rPr lang="en-US"/>
              <a:t>Married filing separately (MFS)</a:t>
            </a:r>
          </a:p>
          <a:p>
            <a:pPr lvl="1"/>
            <a:r>
              <a:rPr lang="en-US"/>
              <a:t>Head of Household (HoH)</a:t>
            </a:r>
          </a:p>
          <a:p>
            <a:pPr lvl="1"/>
            <a:r>
              <a:rPr lang="en-US"/>
              <a:t>Qualifying Widow(er) (QW)</a:t>
            </a:r>
            <a:endParaRPr lang="en-US" dirty="0"/>
          </a:p>
        </p:txBody>
      </p:sp>
      <p:sp>
        <p:nvSpPr>
          <p:cNvPr id="5" name="Title 4"/>
          <p:cNvSpPr>
            <a:spLocks noGrp="1"/>
          </p:cNvSpPr>
          <p:nvPr>
            <p:ph type="title"/>
          </p:nvPr>
        </p:nvSpPr>
        <p:spPr/>
        <p:txBody>
          <a:bodyPr/>
          <a:lstStyle/>
          <a:p>
            <a:r>
              <a:rPr lang="en-US"/>
              <a:t>Introduction</a:t>
            </a:r>
            <a:endParaRPr lang="en-US" dirty="0"/>
          </a:p>
        </p:txBody>
      </p:sp>
      <p:sp>
        <p:nvSpPr>
          <p:cNvPr id="6" name="Date Placeholder 5">
            <a:extLst>
              <a:ext uri="{FF2B5EF4-FFF2-40B4-BE49-F238E27FC236}">
                <a16:creationId xmlns:a16="http://schemas.microsoft.com/office/drawing/2014/main" id="{B0726961-69AE-41D0-A0FD-F6DB58F0D5F7}"/>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521924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7" name="Slide Number Placeholder 6"/>
          <p:cNvSpPr>
            <a:spLocks noGrp="1"/>
          </p:cNvSpPr>
          <p:nvPr>
            <p:ph type="sldNum" sz="quarter" idx="4"/>
          </p:nvPr>
        </p:nvSpPr>
        <p:spPr>
          <a:xfrm>
            <a:off x="457204" y="6265308"/>
            <a:ext cx="702365" cy="365125"/>
          </a:xfrm>
        </p:spPr>
        <p:txBody>
          <a:bodyPr/>
          <a:lstStyle/>
          <a:p>
            <a:fld id="{AE820BBC-AC8A-41A2-B5A2-A38EDA688333}" type="slidenum">
              <a:rPr lang="en-US" altLang="en-US" smtClean="0"/>
              <a:pPr/>
              <a:t>40</a:t>
            </a:fld>
            <a:endParaRPr lang="en-US" altLang="en-US" dirty="0"/>
          </a:p>
        </p:txBody>
      </p:sp>
      <p:sp>
        <p:nvSpPr>
          <p:cNvPr id="3" name="Content Placeholder 2"/>
          <p:cNvSpPr>
            <a:spLocks noGrp="1"/>
          </p:cNvSpPr>
          <p:nvPr>
            <p:ph sz="quarter" idx="12"/>
          </p:nvPr>
        </p:nvSpPr>
        <p:spPr/>
        <p:txBody>
          <a:bodyPr/>
          <a:lstStyle/>
          <a:p>
            <a:r>
              <a:rPr lang="en-US" dirty="0"/>
              <a:t>Form 8379 can be filed by itself when joint return has already been filed and refund was offset</a:t>
            </a:r>
          </a:p>
          <a:p>
            <a:r>
              <a:rPr lang="en-US" dirty="0"/>
              <a:t>Include copies of all forms for both spouses showing income tax withheld</a:t>
            </a:r>
          </a:p>
          <a:p>
            <a:endParaRPr lang="en-US" dirty="0"/>
          </a:p>
        </p:txBody>
      </p:sp>
      <p:sp>
        <p:nvSpPr>
          <p:cNvPr id="2" name="Title 1"/>
          <p:cNvSpPr>
            <a:spLocks noGrp="1"/>
          </p:cNvSpPr>
          <p:nvPr>
            <p:ph type="title"/>
          </p:nvPr>
        </p:nvSpPr>
        <p:spPr/>
        <p:txBody>
          <a:bodyPr/>
          <a:lstStyle/>
          <a:p>
            <a:r>
              <a:rPr lang="en-US"/>
              <a:t>Form 8379 Injured Spouse Allocation</a:t>
            </a:r>
            <a:endParaRPr lang="en-US" dirty="0"/>
          </a:p>
        </p:txBody>
      </p:sp>
      <p:sp>
        <p:nvSpPr>
          <p:cNvPr id="5" name="Date Placeholder 4">
            <a:extLst>
              <a:ext uri="{FF2B5EF4-FFF2-40B4-BE49-F238E27FC236}">
                <a16:creationId xmlns:a16="http://schemas.microsoft.com/office/drawing/2014/main" id="{30D7F3F1-F0C4-46EB-853E-1CA48BBEC8CD}"/>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359943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AE820BBC-AC8A-41A2-B5A2-A38EDA688333}" type="slidenum">
              <a:rPr lang="en-US" altLang="en-US" smtClean="0"/>
              <a:pPr/>
              <a:t>41</a:t>
            </a:fld>
            <a:endParaRPr lang="en-US" altLang="en-US" dirty="0"/>
          </a:p>
        </p:txBody>
      </p:sp>
      <p:pic>
        <p:nvPicPr>
          <p:cNvPr id="32773" name="Content Placeholder 5"/>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158535" y="1885950"/>
            <a:ext cx="6451651" cy="3371850"/>
          </a:xfrm>
          <a:ln>
            <a:solidFill>
              <a:schemeClr val="tx1"/>
            </a:solidFill>
          </a:ln>
        </p:spPr>
      </p:pic>
      <p:sp>
        <p:nvSpPr>
          <p:cNvPr id="32770" name="Title 1"/>
          <p:cNvSpPr>
            <a:spLocks noGrp="1"/>
          </p:cNvSpPr>
          <p:nvPr>
            <p:ph type="title"/>
          </p:nvPr>
        </p:nvSpPr>
        <p:spPr/>
        <p:txBody>
          <a:bodyPr/>
          <a:lstStyle/>
          <a:p>
            <a:r>
              <a:rPr lang="en-US" altLang="en-US" dirty="0"/>
              <a:t>IRS Form 8379 (partial view)</a:t>
            </a:r>
          </a:p>
        </p:txBody>
      </p:sp>
      <p:sp>
        <p:nvSpPr>
          <p:cNvPr id="2" name="Date Placeholder 1">
            <a:extLst>
              <a:ext uri="{FF2B5EF4-FFF2-40B4-BE49-F238E27FC236}">
                <a16:creationId xmlns:a16="http://schemas.microsoft.com/office/drawing/2014/main" id="{C8962DDB-AFF1-4E49-BD7F-F99C8AC8131D}"/>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299135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AE820BBC-AC8A-41A2-B5A2-A38EDA688333}" type="slidenum">
              <a:rPr lang="en-US" altLang="en-US" smtClean="0"/>
              <a:pPr>
                <a:defRPr/>
              </a:pPr>
              <a:t>42</a:t>
            </a:fld>
            <a:endParaRPr lang="en-US" altLang="en-US" dirty="0"/>
          </a:p>
        </p:txBody>
      </p:sp>
      <p:sp>
        <p:nvSpPr>
          <p:cNvPr id="4" name="Content Placeholder 3"/>
          <p:cNvSpPr>
            <a:spLocks noGrp="1"/>
          </p:cNvSpPr>
          <p:nvPr>
            <p:ph sz="quarter" idx="12"/>
          </p:nvPr>
        </p:nvSpPr>
        <p:spPr/>
        <p:txBody>
          <a:bodyPr/>
          <a:lstStyle/>
          <a:p>
            <a:r>
              <a:rPr lang="en-US" dirty="0"/>
              <a:t>Refer to Pub 4012 Tab O </a:t>
            </a:r>
            <a:r>
              <a:rPr lang="en-US" i="1" dirty="0"/>
              <a:t>Navigating TaxSlayer for Injured Spouse</a:t>
            </a:r>
          </a:p>
          <a:p>
            <a:r>
              <a:rPr lang="en-US" dirty="0"/>
              <a:t>Proceed to the Injured Spouse Form 8379</a:t>
            </a:r>
          </a:p>
          <a:p>
            <a:r>
              <a:rPr lang="en-US" dirty="0"/>
              <a:t>Note warning the form does not guarantee outcome and can delay the refund up to 14 weeks</a:t>
            </a:r>
          </a:p>
        </p:txBody>
      </p:sp>
      <p:sp>
        <p:nvSpPr>
          <p:cNvPr id="5" name="Title 4"/>
          <p:cNvSpPr>
            <a:spLocks noGrp="1"/>
          </p:cNvSpPr>
          <p:nvPr>
            <p:ph type="title"/>
          </p:nvPr>
        </p:nvSpPr>
        <p:spPr/>
        <p:txBody>
          <a:bodyPr/>
          <a:lstStyle/>
          <a:p>
            <a:r>
              <a:rPr lang="en-US" altLang="en-US" dirty="0"/>
              <a:t>TaxSlayer Injured Spouse</a:t>
            </a:r>
            <a:endParaRPr lang="en-US" dirty="0"/>
          </a:p>
        </p:txBody>
      </p:sp>
      <p:sp>
        <p:nvSpPr>
          <p:cNvPr id="6" name="Date Placeholder 5">
            <a:extLst>
              <a:ext uri="{FF2B5EF4-FFF2-40B4-BE49-F238E27FC236}">
                <a16:creationId xmlns:a16="http://schemas.microsoft.com/office/drawing/2014/main" id="{4B4567D6-5FF6-4828-A972-7D8BE245CFB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579186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1891" y="5184367"/>
            <a:ext cx="3200400" cy="7437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Footer Placeholder 3"/>
          <p:cNvSpPr>
            <a:spLocks noGrp="1"/>
          </p:cNvSpPr>
          <p:nvPr>
            <p:ph type="ftr" sz="quarter" idx="11"/>
          </p:nvPr>
        </p:nvSpPr>
        <p:spPr/>
        <p:txBody>
          <a:bodyPr/>
          <a:lstStyle/>
          <a:p>
            <a:r>
              <a:rPr lang="en-US"/>
              <a:t>NTTC Training ala NJ – TY2019</a:t>
            </a:r>
            <a:endParaRPr lang="en-US" dirty="0"/>
          </a:p>
        </p:txBody>
      </p:sp>
      <p:sp>
        <p:nvSpPr>
          <p:cNvPr id="3" name="Slide Number Placeholder 2"/>
          <p:cNvSpPr>
            <a:spLocks noGrp="1"/>
          </p:cNvSpPr>
          <p:nvPr>
            <p:ph type="sldNum" sz="quarter" idx="12"/>
          </p:nvPr>
        </p:nvSpPr>
        <p:spPr/>
        <p:txBody>
          <a:bodyPr/>
          <a:lstStyle/>
          <a:p>
            <a:fld id="{AE820BBC-AC8A-41A2-B5A2-A38EDA688333}" type="slidenum">
              <a:rPr lang="en-US" altLang="en-US" smtClean="0"/>
              <a:pPr/>
              <a:t>43</a:t>
            </a:fld>
            <a:endParaRPr lang="en-US" altLang="en-US" dirty="0"/>
          </a:p>
        </p:txBody>
      </p:sp>
      <p:sp>
        <p:nvSpPr>
          <p:cNvPr id="10" name="Text Placeholder 9"/>
          <p:cNvSpPr>
            <a:spLocks noGrp="1"/>
          </p:cNvSpPr>
          <p:nvPr>
            <p:ph type="body" sz="quarter" idx="15"/>
          </p:nvPr>
        </p:nvSpPr>
        <p:spPr>
          <a:xfrm>
            <a:off x="285750" y="2286000"/>
            <a:ext cx="4229100" cy="2476095"/>
          </a:xfrm>
        </p:spPr>
        <p:txBody>
          <a:bodyPr>
            <a:normAutofit/>
          </a:bodyPr>
          <a:lstStyle/>
          <a:p>
            <a:r>
              <a:rPr lang="en-US" dirty="0"/>
              <a:t>Review all tax documents to allocate the proper amount of income, deductions, additional taxes, taxes withheld, and credits to the injured spouse</a:t>
            </a:r>
          </a:p>
          <a:p>
            <a:r>
              <a:rPr lang="en-US" dirty="0"/>
              <a:t>Do not allocate EIC, the IRS will determine the allocation</a:t>
            </a:r>
          </a:p>
        </p:txBody>
      </p:sp>
      <p:sp>
        <p:nvSpPr>
          <p:cNvPr id="36866" name="Title 1"/>
          <p:cNvSpPr>
            <a:spLocks noGrp="1"/>
          </p:cNvSpPr>
          <p:nvPr>
            <p:ph type="title"/>
          </p:nvPr>
        </p:nvSpPr>
        <p:spPr/>
        <p:txBody>
          <a:bodyPr/>
          <a:lstStyle/>
          <a:p>
            <a:r>
              <a:rPr lang="en-US" altLang="en-US"/>
              <a:t>TaxSlayer Form 8379 Input</a:t>
            </a:r>
            <a:endParaRPr lang="en-US" altLang="en-US" dirty="0"/>
          </a:p>
        </p:txBody>
      </p:sp>
      <p:pic>
        <p:nvPicPr>
          <p:cNvPr id="19" name="Content Placeholder 5"/>
          <p:cNvPicPr>
            <a:picLocks noGrp="1" noChangeAspect="1"/>
          </p:cNvPicPr>
          <p:nvPr>
            <p:ph sz="quarter" idx="4294967295"/>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1479"/>
          <a:stretch/>
        </p:blipFill>
        <p:spPr>
          <a:xfrm>
            <a:off x="4743450" y="1848322"/>
            <a:ext cx="4074906" cy="3864830"/>
          </a:xfrm>
          <a:ln>
            <a:solidFill>
              <a:schemeClr val="tx2">
                <a:lumMod val="40000"/>
                <a:lumOff val="60000"/>
              </a:schemeClr>
            </a:solidFill>
          </a:ln>
        </p:spPr>
      </p:pic>
      <p:sp>
        <p:nvSpPr>
          <p:cNvPr id="5" name="Date Placeholder 4">
            <a:extLst>
              <a:ext uri="{FF2B5EF4-FFF2-40B4-BE49-F238E27FC236}">
                <a16:creationId xmlns:a16="http://schemas.microsoft.com/office/drawing/2014/main" id="{DD808D27-0BD4-45C2-B5BC-D3EAC1F2E33B}"/>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1132857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5" name="Slide Number Placeholder 4"/>
          <p:cNvSpPr>
            <a:spLocks noGrp="1"/>
          </p:cNvSpPr>
          <p:nvPr>
            <p:ph type="sldNum" sz="quarter" idx="4"/>
          </p:nvPr>
        </p:nvSpPr>
        <p:spPr>
          <a:xfrm>
            <a:off x="457204" y="6265308"/>
            <a:ext cx="702365" cy="365125"/>
          </a:xfrm>
        </p:spPr>
        <p:txBody>
          <a:bodyPr/>
          <a:lstStyle/>
          <a:p>
            <a:fld id="{AE820BBC-AC8A-41A2-B5A2-A38EDA688333}" type="slidenum">
              <a:rPr lang="en-US" altLang="en-US" smtClean="0"/>
              <a:pPr/>
              <a:t>44</a:t>
            </a:fld>
            <a:endParaRPr lang="en-US" altLang="en-US" dirty="0"/>
          </a:p>
        </p:txBody>
      </p:sp>
      <p:sp>
        <p:nvSpPr>
          <p:cNvPr id="3" name="Content Placeholder 2"/>
          <p:cNvSpPr>
            <a:spLocks noGrp="1"/>
          </p:cNvSpPr>
          <p:nvPr>
            <p:ph sz="quarter" idx="12"/>
          </p:nvPr>
        </p:nvSpPr>
        <p:spPr/>
        <p:txBody>
          <a:bodyPr>
            <a:normAutofit/>
          </a:bodyPr>
          <a:lstStyle/>
          <a:p>
            <a:r>
              <a:rPr lang="en-US" altLang="en-US" dirty="0"/>
              <a:t>Jack and Jill Murphy are married and want to file MFS because Jack owes back child support and their refund will be offset.</a:t>
            </a:r>
          </a:p>
          <a:p>
            <a:r>
              <a:rPr lang="en-US" altLang="en-US" dirty="0"/>
              <a:t>What other options do they have?</a:t>
            </a:r>
          </a:p>
          <a:p>
            <a:pPr marL="432185" lvl="1" indent="0">
              <a:buNone/>
            </a:pPr>
            <a:r>
              <a:rPr lang="en-US" altLang="en-US" dirty="0">
                <a:solidFill>
                  <a:srgbClr val="0000FF"/>
                </a:solidFill>
              </a:rPr>
              <a:t>They can file MFJ with Form 8379 Injured Spouse Allocation</a:t>
            </a:r>
          </a:p>
          <a:p>
            <a:pPr marL="0" indent="0">
              <a:buNone/>
            </a:pPr>
            <a:endParaRPr lang="en-US" altLang="en-US" dirty="0"/>
          </a:p>
          <a:p>
            <a:endParaRPr lang="en-US" altLang="en-US" dirty="0"/>
          </a:p>
          <a:p>
            <a:endParaRPr lang="en-US" altLang="en-US" dirty="0"/>
          </a:p>
          <a:p>
            <a:endParaRPr lang="en-US" altLang="en-US" dirty="0"/>
          </a:p>
        </p:txBody>
      </p:sp>
      <p:sp>
        <p:nvSpPr>
          <p:cNvPr id="62466" name="Title 1"/>
          <p:cNvSpPr>
            <a:spLocks noGrp="1"/>
          </p:cNvSpPr>
          <p:nvPr>
            <p:ph type="title"/>
          </p:nvPr>
        </p:nvSpPr>
        <p:spPr/>
        <p:txBody>
          <a:bodyPr/>
          <a:lstStyle/>
          <a:p>
            <a:r>
              <a:rPr lang="en-US" altLang="en-US" dirty="0"/>
              <a:t>Filing Status – Quiz #5</a:t>
            </a:r>
          </a:p>
        </p:txBody>
      </p:sp>
      <p:sp>
        <p:nvSpPr>
          <p:cNvPr id="2" name="Date Placeholder 1">
            <a:extLst>
              <a:ext uri="{FF2B5EF4-FFF2-40B4-BE49-F238E27FC236}">
                <a16:creationId xmlns:a16="http://schemas.microsoft.com/office/drawing/2014/main" id="{A1FF4525-D840-4451-BA22-F501248A98B0}"/>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791354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AE820BBC-AC8A-41A2-B5A2-A38EDA688333}" type="slidenum">
              <a:rPr lang="en-US" altLang="en-US" smtClean="0"/>
              <a:pPr/>
              <a:t>45</a:t>
            </a:fld>
            <a:endParaRPr lang="en-US" altLang="en-US" dirty="0"/>
          </a:p>
        </p:txBody>
      </p:sp>
      <p:sp>
        <p:nvSpPr>
          <p:cNvPr id="70659" name="Content Placeholder 2"/>
          <p:cNvSpPr>
            <a:spLocks noGrp="1"/>
          </p:cNvSpPr>
          <p:nvPr>
            <p:ph sz="quarter" idx="12"/>
          </p:nvPr>
        </p:nvSpPr>
        <p:spPr/>
        <p:txBody>
          <a:bodyPr>
            <a:normAutofit/>
          </a:bodyPr>
          <a:lstStyle/>
          <a:p>
            <a:r>
              <a:rPr lang="en-US" altLang="en-US" dirty="0"/>
              <a:t>What probing questions do you ask? </a:t>
            </a:r>
          </a:p>
          <a:p>
            <a:pPr marL="432185" lvl="1" indent="0">
              <a:buNone/>
            </a:pPr>
            <a:r>
              <a:rPr lang="en-US" altLang="en-US" dirty="0">
                <a:solidFill>
                  <a:srgbClr val="0000FF"/>
                </a:solidFill>
              </a:rPr>
              <a:t>Is Jill legally obligated to pay any of the debts?</a:t>
            </a:r>
          </a:p>
          <a:p>
            <a:pPr marL="432185" lvl="1" indent="0">
              <a:buNone/>
            </a:pPr>
            <a:r>
              <a:rPr lang="en-US" altLang="en-US" dirty="0">
                <a:solidFill>
                  <a:srgbClr val="0000FF"/>
                </a:solidFill>
              </a:rPr>
              <a:t>Did Jill make and report tax payments (such as withholding) or claim a refundable tax credit?</a:t>
            </a:r>
          </a:p>
          <a:p>
            <a:pPr lvl="1"/>
            <a:endParaRPr lang="en-US" altLang="en-US" dirty="0"/>
          </a:p>
        </p:txBody>
      </p:sp>
      <p:sp>
        <p:nvSpPr>
          <p:cNvPr id="63490" name="Title 1"/>
          <p:cNvSpPr>
            <a:spLocks noGrp="1"/>
          </p:cNvSpPr>
          <p:nvPr>
            <p:ph type="title"/>
          </p:nvPr>
        </p:nvSpPr>
        <p:spPr/>
        <p:txBody>
          <a:bodyPr/>
          <a:lstStyle/>
          <a:p>
            <a:r>
              <a:rPr lang="en-US" altLang="en-US"/>
              <a:t>Quiz #5 (Cont.)</a:t>
            </a:r>
            <a:endParaRPr lang="en-US" altLang="en-US" dirty="0"/>
          </a:p>
        </p:txBody>
      </p:sp>
      <p:sp>
        <p:nvSpPr>
          <p:cNvPr id="2" name="Date Placeholder 1">
            <a:extLst>
              <a:ext uri="{FF2B5EF4-FFF2-40B4-BE49-F238E27FC236}">
                <a16:creationId xmlns:a16="http://schemas.microsoft.com/office/drawing/2014/main" id="{329E1D41-204A-4968-B06C-C9B2C9E4ECF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90852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6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AE820BBC-AC8A-41A2-B5A2-A38EDA688333}" type="slidenum">
              <a:rPr lang="en-US" altLang="en-US" smtClean="0"/>
              <a:pPr/>
              <a:t>46</a:t>
            </a:fld>
            <a:endParaRPr lang="en-US" altLang="en-US" dirty="0"/>
          </a:p>
        </p:txBody>
      </p:sp>
      <p:sp>
        <p:nvSpPr>
          <p:cNvPr id="61443" name="Rectangle 3"/>
          <p:cNvSpPr>
            <a:spLocks noGrp="1" noChangeArrowheads="1"/>
          </p:cNvSpPr>
          <p:nvPr>
            <p:ph sz="quarter" idx="12"/>
          </p:nvPr>
        </p:nvSpPr>
        <p:spPr/>
        <p:txBody>
          <a:bodyPr>
            <a:normAutofit/>
          </a:bodyPr>
          <a:lstStyle/>
          <a:p>
            <a:r>
              <a:rPr lang="en-US" altLang="en-US" dirty="0"/>
              <a:t>See Slide Deck 10 Unique Filing Status</a:t>
            </a:r>
            <a:endParaRPr lang="en-GB" altLang="en-US" dirty="0"/>
          </a:p>
          <a:p>
            <a:endParaRPr lang="en-US" altLang="en-US" dirty="0"/>
          </a:p>
        </p:txBody>
      </p:sp>
      <p:sp>
        <p:nvSpPr>
          <p:cNvPr id="40962" name="Rectangle 2"/>
          <p:cNvSpPr>
            <a:spLocks noGrp="1" noChangeArrowheads="1"/>
          </p:cNvSpPr>
          <p:nvPr>
            <p:ph type="title"/>
          </p:nvPr>
        </p:nvSpPr>
        <p:spPr/>
        <p:txBody>
          <a:bodyPr>
            <a:normAutofit/>
          </a:bodyPr>
          <a:lstStyle/>
          <a:p>
            <a:r>
              <a:rPr lang="en-US" altLang="en-US" dirty="0"/>
              <a:t>Head of Household – Married to Non-Resident Alien</a:t>
            </a:r>
          </a:p>
        </p:txBody>
      </p:sp>
      <p:sp>
        <p:nvSpPr>
          <p:cNvPr id="2" name="Date Placeholder 1">
            <a:extLst>
              <a:ext uri="{FF2B5EF4-FFF2-40B4-BE49-F238E27FC236}">
                <a16:creationId xmlns:a16="http://schemas.microsoft.com/office/drawing/2014/main" id="{24854BA7-2C94-4D51-B793-DEC3C40DB68C}"/>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792008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NTTC Training ala NJ – TY2019</a:t>
            </a:r>
          </a:p>
        </p:txBody>
      </p:sp>
      <p:sp>
        <p:nvSpPr>
          <p:cNvPr id="3" name="Slide Number Placeholder 2"/>
          <p:cNvSpPr>
            <a:spLocks noGrp="1"/>
          </p:cNvSpPr>
          <p:nvPr>
            <p:ph type="sldNum" sz="quarter" idx="12"/>
          </p:nvPr>
        </p:nvSpPr>
        <p:spPr/>
        <p:txBody>
          <a:bodyPr/>
          <a:lstStyle/>
          <a:p>
            <a:fld id="{71B042FB-C5A0-4140-9EC3-E8F3BDEE7242}" type="slidenum">
              <a:rPr lang="en-US" smtClean="0"/>
              <a:pPr/>
              <a:t>47</a:t>
            </a:fld>
            <a:endParaRPr lang="en-US"/>
          </a:p>
        </p:txBody>
      </p:sp>
      <p:sp>
        <p:nvSpPr>
          <p:cNvPr id="5" name="Title 4"/>
          <p:cNvSpPr>
            <a:spLocks noGrp="1"/>
          </p:cNvSpPr>
          <p:nvPr>
            <p:ph type="title"/>
          </p:nvPr>
        </p:nvSpPr>
        <p:spPr/>
        <p:txBody>
          <a:bodyPr/>
          <a:lstStyle/>
          <a:p>
            <a:r>
              <a:rPr lang="en-US" dirty="0"/>
              <a:t>Filing Status</a:t>
            </a:r>
          </a:p>
        </p:txBody>
      </p:sp>
      <p:pic>
        <p:nvPicPr>
          <p:cNvPr id="9" name="Picture 8" descr="Life of an Educator: Top 10 questions to ask yourself in 20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572" y="1935552"/>
            <a:ext cx="3502717" cy="3502717"/>
          </a:xfrm>
          <a:prstGeom prst="rect">
            <a:avLst/>
          </a:prstGeom>
        </p:spPr>
      </p:pic>
      <p:sp>
        <p:nvSpPr>
          <p:cNvPr id="4" name="Date Placeholder 3">
            <a:extLst>
              <a:ext uri="{FF2B5EF4-FFF2-40B4-BE49-F238E27FC236}">
                <a16:creationId xmlns:a16="http://schemas.microsoft.com/office/drawing/2014/main" id="{E7D231AD-D803-46BD-9CDF-41E58DA9F3EB}"/>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295136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AE820BBC-AC8A-41A2-B5A2-A38EDA688333}" type="slidenum">
              <a:rPr lang="en-US" altLang="en-US" smtClean="0"/>
              <a:pPr/>
              <a:t>5</a:t>
            </a:fld>
            <a:endParaRPr lang="en-US" altLang="en-US" dirty="0"/>
          </a:p>
        </p:txBody>
      </p:sp>
      <p:sp>
        <p:nvSpPr>
          <p:cNvPr id="25603" name="Rectangle 3"/>
          <p:cNvSpPr>
            <a:spLocks noGrp="1" noChangeArrowheads="1"/>
          </p:cNvSpPr>
          <p:nvPr>
            <p:ph sz="quarter" idx="12"/>
          </p:nvPr>
        </p:nvSpPr>
        <p:spPr/>
        <p:txBody>
          <a:bodyPr/>
          <a:lstStyle/>
          <a:p>
            <a:r>
              <a:rPr lang="en-US" altLang="en-US" dirty="0"/>
              <a:t>Many tax items affected by filing status</a:t>
            </a:r>
          </a:p>
          <a:p>
            <a:pPr lvl="1"/>
            <a:r>
              <a:rPr lang="en-US" altLang="en-US" dirty="0"/>
              <a:t>Necessity to file a return (Pub 4012 Tab A Chart A)</a:t>
            </a:r>
          </a:p>
          <a:p>
            <a:pPr lvl="1"/>
            <a:r>
              <a:rPr lang="en-US" altLang="en-US" dirty="0"/>
              <a:t>Standard deduction (Pub 4012 Tab F)</a:t>
            </a:r>
          </a:p>
          <a:p>
            <a:pPr lvl="1"/>
            <a:r>
              <a:rPr lang="en-US" altLang="en-US" dirty="0"/>
              <a:t>Tax rate bracket </a:t>
            </a:r>
          </a:p>
          <a:p>
            <a:pPr lvl="1"/>
            <a:r>
              <a:rPr lang="en-US" altLang="en-US" dirty="0"/>
              <a:t>Eligibility for certain credits (e.g. Pub 4012 Tab I EIC General Eligibility Rules Step 3)</a:t>
            </a:r>
          </a:p>
        </p:txBody>
      </p:sp>
      <p:sp>
        <p:nvSpPr>
          <p:cNvPr id="18434" name="Rectangle 2"/>
          <p:cNvSpPr>
            <a:spLocks noGrp="1" noChangeArrowheads="1"/>
          </p:cNvSpPr>
          <p:nvPr>
            <p:ph type="title"/>
          </p:nvPr>
        </p:nvSpPr>
        <p:spPr/>
        <p:txBody>
          <a:bodyPr/>
          <a:lstStyle/>
          <a:p>
            <a:r>
              <a:rPr lang="en-US" altLang="en-US"/>
              <a:t>Filing Status Importance</a:t>
            </a:r>
            <a:endParaRPr lang="en-US" altLang="en-US" dirty="0"/>
          </a:p>
        </p:txBody>
      </p:sp>
      <p:sp>
        <p:nvSpPr>
          <p:cNvPr id="3" name="Date Placeholder 2">
            <a:extLst>
              <a:ext uri="{FF2B5EF4-FFF2-40B4-BE49-F238E27FC236}">
                <a16:creationId xmlns:a16="http://schemas.microsoft.com/office/drawing/2014/main" id="{A2A12B5C-BE52-49D9-B2A6-B15E4E4354E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8236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8" name="Slide Number Placeholder 7"/>
          <p:cNvSpPr>
            <a:spLocks noGrp="1"/>
          </p:cNvSpPr>
          <p:nvPr>
            <p:ph type="sldNum" sz="quarter" idx="4"/>
          </p:nvPr>
        </p:nvSpPr>
        <p:spPr>
          <a:xfrm>
            <a:off x="457204" y="6265308"/>
            <a:ext cx="702365" cy="365125"/>
          </a:xfrm>
        </p:spPr>
        <p:txBody>
          <a:bodyPr/>
          <a:lstStyle/>
          <a:p>
            <a:fld id="{AE820BBC-AC8A-41A2-B5A2-A38EDA688333}" type="slidenum">
              <a:rPr lang="en-US" altLang="en-US" smtClean="0"/>
              <a:pPr/>
              <a:t>6</a:t>
            </a:fld>
            <a:endParaRPr lang="en-US" altLang="en-US" dirty="0"/>
          </a:p>
        </p:txBody>
      </p:sp>
      <p:sp>
        <p:nvSpPr>
          <p:cNvPr id="5122" name="Rectangle 2"/>
          <p:cNvSpPr>
            <a:spLocks noGrp="1" noChangeArrowheads="1"/>
          </p:cNvSpPr>
          <p:nvPr>
            <p:ph sz="quarter" idx="12"/>
          </p:nvPr>
        </p:nvSpPr>
        <p:spPr/>
        <p:txBody>
          <a:bodyPr>
            <a:normAutofit/>
          </a:bodyPr>
          <a:lstStyle/>
          <a:p>
            <a:r>
              <a:rPr lang="en-GB" altLang="en-US"/>
              <a:t>Questions to consider when determining filing status</a:t>
            </a:r>
          </a:p>
          <a:p>
            <a:pPr lvl="1"/>
            <a:r>
              <a:rPr lang="en-GB" altLang="en-US"/>
              <a:t>Marital status as of December 31st</a:t>
            </a:r>
          </a:p>
          <a:p>
            <a:pPr lvl="1"/>
            <a:r>
              <a:rPr lang="en-GB" altLang="en-US"/>
              <a:t>Are any individuals living in the home with taxpayer</a:t>
            </a:r>
          </a:p>
          <a:p>
            <a:pPr lvl="1"/>
            <a:r>
              <a:rPr lang="en-GB" altLang="en-US"/>
              <a:t>Is the taxpayer providing over half the support of any individuals</a:t>
            </a:r>
          </a:p>
          <a:p>
            <a:pPr lvl="1"/>
            <a:r>
              <a:rPr lang="en-GB" altLang="en-US"/>
              <a:t>Is the taxpayer providing over half the cost of maintaining the home for qualifying individuals</a:t>
            </a:r>
          </a:p>
          <a:p>
            <a:pPr lvl="1"/>
            <a:r>
              <a:rPr lang="en-GB" altLang="en-US"/>
              <a:t>Is the spouse is deceased</a:t>
            </a:r>
          </a:p>
          <a:p>
            <a:pPr lvl="2"/>
            <a:r>
              <a:rPr lang="en-GB" altLang="en-US"/>
              <a:t>Date of death</a:t>
            </a:r>
          </a:p>
          <a:p>
            <a:pPr lvl="2"/>
            <a:r>
              <a:rPr lang="en-GB" altLang="en-US"/>
              <a:t>Any qualifying children living in the home</a:t>
            </a:r>
          </a:p>
          <a:p>
            <a:pPr lvl="1"/>
            <a:endParaRPr lang="en-GB" altLang="en-US"/>
          </a:p>
          <a:p>
            <a:pPr lvl="1"/>
            <a:endParaRPr lang="en-GB" altLang="en-US"/>
          </a:p>
          <a:p>
            <a:pPr lvl="2"/>
            <a:endParaRPr lang="en-GB" altLang="en-US"/>
          </a:p>
          <a:p>
            <a:pPr lvl="1"/>
            <a:endParaRPr lang="en-GB" altLang="en-US" dirty="0"/>
          </a:p>
        </p:txBody>
      </p:sp>
      <p:sp>
        <p:nvSpPr>
          <p:cNvPr id="14338" name="Rectangle 1"/>
          <p:cNvSpPr>
            <a:spLocks noGrp="1" noChangeArrowheads="1"/>
          </p:cNvSpPr>
          <p:nvPr>
            <p:ph type="title"/>
          </p:nvPr>
        </p:nvSpPr>
        <p:spPr/>
        <p:txBody>
          <a:bodyPr/>
          <a:lstStyle/>
          <a:p>
            <a:r>
              <a:rPr lang="en-GB" altLang="en-US"/>
              <a:t>Living Situation Analysis</a:t>
            </a:r>
            <a:endParaRPr lang="en-GB" altLang="en-US" dirty="0"/>
          </a:p>
        </p:txBody>
      </p:sp>
      <p:sp>
        <p:nvSpPr>
          <p:cNvPr id="3" name="Date Placeholder 2">
            <a:extLst>
              <a:ext uri="{FF2B5EF4-FFF2-40B4-BE49-F238E27FC236}">
                <a16:creationId xmlns:a16="http://schemas.microsoft.com/office/drawing/2014/main" id="{361CDF73-2422-4D16-9C4A-BA006B050B41}"/>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98447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AE820BBC-AC8A-41A2-B5A2-A38EDA688333}" type="slidenum">
              <a:rPr lang="en-US" altLang="en-US" smtClean="0"/>
              <a:pPr/>
              <a:t>7</a:t>
            </a:fld>
            <a:endParaRPr lang="en-US" altLang="en-US" dirty="0"/>
          </a:p>
        </p:txBody>
      </p:sp>
      <p:sp>
        <p:nvSpPr>
          <p:cNvPr id="12291" name="Rectangle 3"/>
          <p:cNvSpPr>
            <a:spLocks noGrp="1" noChangeArrowheads="1"/>
          </p:cNvSpPr>
          <p:nvPr>
            <p:ph sz="quarter" idx="12"/>
          </p:nvPr>
        </p:nvSpPr>
        <p:spPr/>
        <p:txBody>
          <a:bodyPr/>
          <a:lstStyle/>
          <a:p>
            <a:r>
              <a:rPr lang="en-US" altLang="en-US"/>
              <a:t>Marital status determined on December 31st</a:t>
            </a:r>
          </a:p>
          <a:p>
            <a:r>
              <a:rPr lang="en-US" altLang="en-US"/>
              <a:t>Federal definition of “married” </a:t>
            </a:r>
          </a:p>
          <a:p>
            <a:pPr lvl="1"/>
            <a:r>
              <a:rPr lang="en-US" altLang="en-US"/>
              <a:t>Legal marriage under laws of state or country</a:t>
            </a:r>
          </a:p>
          <a:p>
            <a:pPr lvl="1"/>
            <a:r>
              <a:rPr lang="en-US" altLang="en-US"/>
              <a:t>Does not include civil unions or registered domestic partners</a:t>
            </a:r>
            <a:endParaRPr lang="en-US" altLang="en-US" dirty="0"/>
          </a:p>
        </p:txBody>
      </p:sp>
      <p:sp>
        <p:nvSpPr>
          <p:cNvPr id="6146" name="Rectangle 2"/>
          <p:cNvSpPr>
            <a:spLocks noGrp="1" noChangeArrowheads="1"/>
          </p:cNvSpPr>
          <p:nvPr>
            <p:ph type="title"/>
          </p:nvPr>
        </p:nvSpPr>
        <p:spPr/>
        <p:txBody>
          <a:bodyPr/>
          <a:lstStyle/>
          <a:p>
            <a:r>
              <a:rPr lang="en-US" altLang="en-US"/>
              <a:t>Marital Status</a:t>
            </a:r>
            <a:endParaRPr lang="en-US" altLang="en-US" dirty="0"/>
          </a:p>
        </p:txBody>
      </p:sp>
      <p:sp>
        <p:nvSpPr>
          <p:cNvPr id="2" name="Date Placeholder 1">
            <a:extLst>
              <a:ext uri="{FF2B5EF4-FFF2-40B4-BE49-F238E27FC236}">
                <a16:creationId xmlns:a16="http://schemas.microsoft.com/office/drawing/2014/main" id="{4B2521DC-C781-48A2-A064-9EE5527E79D6}"/>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35290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p:txBody>
          <a:bodyPr/>
          <a:lstStyle/>
          <a:p>
            <a:r>
              <a:rPr lang="en-US"/>
              <a:t>NTTC Training ala NJ – TY2019</a:t>
            </a:r>
            <a:endParaRPr lang="en-US" dirty="0"/>
          </a:p>
        </p:txBody>
      </p:sp>
      <p:sp>
        <p:nvSpPr>
          <p:cNvPr id="5" name="Slide Number Placeholder 4"/>
          <p:cNvSpPr>
            <a:spLocks noGrp="1"/>
          </p:cNvSpPr>
          <p:nvPr>
            <p:ph type="sldNum" sz="quarter" idx="12"/>
          </p:nvPr>
        </p:nvSpPr>
        <p:spPr/>
        <p:txBody>
          <a:bodyPr/>
          <a:lstStyle/>
          <a:p>
            <a:fld id="{9C9E3000-1FE7-4597-BE23-A1AC10F0DE04}" type="slidenum">
              <a:rPr lang="en-US" altLang="en-US" smtClean="0"/>
              <a:pPr/>
              <a:t>8</a:t>
            </a:fld>
            <a:endParaRPr lang="en-US" altLang="en-US" dirty="0"/>
          </a:p>
        </p:txBody>
      </p:sp>
      <p:sp>
        <p:nvSpPr>
          <p:cNvPr id="2" name="Title 1"/>
          <p:cNvSpPr>
            <a:spLocks noGrp="1"/>
          </p:cNvSpPr>
          <p:nvPr>
            <p:ph type="title"/>
          </p:nvPr>
        </p:nvSpPr>
        <p:spPr/>
        <p:txBody>
          <a:bodyPr/>
          <a:lstStyle/>
          <a:p>
            <a:r>
              <a:rPr lang="en-US" dirty="0"/>
              <a:t>Providing a Home</a:t>
            </a:r>
          </a:p>
        </p:txBody>
      </p:sp>
      <p:sp>
        <p:nvSpPr>
          <p:cNvPr id="43013" name="TextBox 5"/>
          <p:cNvSpPr txBox="1">
            <a:spLocks noChangeArrowheads="1"/>
          </p:cNvSpPr>
          <p:nvPr/>
        </p:nvSpPr>
        <p:spPr bwMode="auto">
          <a:xfrm>
            <a:off x="600400" y="1920254"/>
            <a:ext cx="3714317"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2700" dirty="0">
                <a:cs typeface="Calibri" panose="020F0502020204030204" pitchFamily="34" charset="0"/>
              </a:rPr>
              <a:t>Open Pub 4012</a:t>
            </a:r>
          </a:p>
          <a:p>
            <a:pPr eaLnBrk="1" hangingPunct="1">
              <a:spcBef>
                <a:spcPct val="0"/>
              </a:spcBef>
              <a:buClrTx/>
              <a:buSzTx/>
              <a:buFontTx/>
              <a:buNone/>
            </a:pPr>
            <a:r>
              <a:rPr lang="en-US" altLang="en-US" sz="2700" dirty="0">
                <a:cs typeface="Calibri" panose="020F0502020204030204" pitchFamily="34" charset="0"/>
              </a:rPr>
              <a:t>Tab B </a:t>
            </a:r>
            <a:r>
              <a:rPr lang="en-US" altLang="en-US" sz="2700" i="1" dirty="0">
                <a:cs typeface="Calibri" panose="020F0502020204030204" pitchFamily="34" charset="0"/>
              </a:rPr>
              <a:t>Cost of Keeping Up a Home</a:t>
            </a:r>
          </a:p>
          <a:p>
            <a:pPr eaLnBrk="1" hangingPunct="1">
              <a:spcBef>
                <a:spcPct val="0"/>
              </a:spcBef>
              <a:buClrTx/>
              <a:buSzTx/>
              <a:buFontTx/>
              <a:buNone/>
            </a:pPr>
            <a:endParaRPr lang="en-US" altLang="en-US" sz="2700" dirty="0">
              <a:cs typeface="Calibri" panose="020F0502020204030204" pitchFamily="34" charset="0"/>
            </a:endParaRPr>
          </a:p>
          <a:p>
            <a:pPr eaLnBrk="1" hangingPunct="1">
              <a:spcBef>
                <a:spcPct val="0"/>
              </a:spcBef>
              <a:buClrTx/>
              <a:buSzTx/>
              <a:buFontTx/>
              <a:buNone/>
            </a:pPr>
            <a:r>
              <a:rPr lang="en-US" altLang="en-US" sz="2700" dirty="0">
                <a:cs typeface="Calibri" panose="020F0502020204030204" pitchFamily="34" charset="0"/>
              </a:rPr>
              <a:t>Note – </a:t>
            </a:r>
            <a:r>
              <a:rPr lang="en-US" altLang="en-US" sz="2400" dirty="0">
                <a:cs typeface="Calibri" panose="020F0502020204030204" pitchFamily="34" charset="0"/>
              </a:rPr>
              <a:t>Can use value of housing and apply </a:t>
            </a:r>
          </a:p>
          <a:p>
            <a:pPr eaLnBrk="1" hangingPunct="1">
              <a:spcBef>
                <a:spcPct val="0"/>
              </a:spcBef>
              <a:buClrTx/>
              <a:buSzTx/>
              <a:buFontTx/>
              <a:buNone/>
            </a:pPr>
            <a:r>
              <a:rPr lang="en-US" altLang="en-US" sz="2400" dirty="0">
                <a:cs typeface="Calibri" panose="020F0502020204030204" pitchFamily="34" charset="0"/>
              </a:rPr>
              <a:t>new rule </a:t>
            </a:r>
          </a:p>
          <a:p>
            <a:pPr eaLnBrk="1" hangingPunct="1">
              <a:spcBef>
                <a:spcPct val="0"/>
              </a:spcBef>
              <a:buClrTx/>
              <a:buSzTx/>
              <a:buFontTx/>
              <a:buNone/>
            </a:pPr>
            <a:r>
              <a:rPr lang="en-US" altLang="en-US" sz="2400" dirty="0">
                <a:cs typeface="Calibri" panose="020F0502020204030204" pitchFamily="34" charset="0"/>
              </a:rPr>
              <a:t>to open years</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571782" y="1943100"/>
            <a:ext cx="3086531" cy="2922202"/>
          </a:xfrm>
          <a:prstGeom prst="rect">
            <a:avLst/>
          </a:prstGeom>
          <a:ln w="25400">
            <a:solidFill>
              <a:srgbClr val="FF0000"/>
            </a:solidFill>
          </a:ln>
        </p:spPr>
      </p:pic>
      <p:cxnSp>
        <p:nvCxnSpPr>
          <p:cNvPr id="8" name="Straight Arrow Connector 7"/>
          <p:cNvCxnSpPr/>
          <p:nvPr/>
        </p:nvCxnSpPr>
        <p:spPr>
          <a:xfrm>
            <a:off x="2457558" y="4714875"/>
            <a:ext cx="7124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315200" y="1702959"/>
            <a:ext cx="1600200" cy="34624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50" b="1" dirty="0"/>
              <a:t>Pub 4012 Tab B</a:t>
            </a:r>
          </a:p>
        </p:txBody>
      </p:sp>
      <p:pic>
        <p:nvPicPr>
          <p:cNvPr id="4" name="Picture 3"/>
          <p:cNvPicPr>
            <a:picLocks noChangeAspect="1"/>
          </p:cNvPicPr>
          <p:nvPr/>
        </p:nvPicPr>
        <p:blipFill rotWithShape="1">
          <a:blip r:embed="rId5"/>
          <a:srcRect b="14098"/>
          <a:stretch/>
        </p:blipFill>
        <p:spPr>
          <a:xfrm>
            <a:off x="3170037" y="4057650"/>
            <a:ext cx="5890022" cy="1314450"/>
          </a:xfrm>
          <a:prstGeom prst="rect">
            <a:avLst/>
          </a:prstGeom>
          <a:ln w="25400">
            <a:solidFill>
              <a:srgbClr val="FF0000"/>
            </a:solidFill>
          </a:ln>
        </p:spPr>
      </p:pic>
      <p:sp>
        <p:nvSpPr>
          <p:cNvPr id="3" name="Date Placeholder 2">
            <a:extLst>
              <a:ext uri="{FF2B5EF4-FFF2-40B4-BE49-F238E27FC236}">
                <a16:creationId xmlns:a16="http://schemas.microsoft.com/office/drawing/2014/main" id="{D7A57552-661E-4A0C-BE39-BFC958BBEBC7}"/>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475804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6568"/>
          <a:stretch/>
        </p:blipFill>
        <p:spPr>
          <a:xfrm>
            <a:off x="1326080" y="2524664"/>
            <a:ext cx="6801013" cy="2524783"/>
          </a:xfrm>
          <a:prstGeom prst="rect">
            <a:avLst/>
          </a:prstGeom>
          <a:ln>
            <a:solidFill>
              <a:schemeClr val="tx1"/>
            </a:solidFill>
          </a:ln>
        </p:spPr>
      </p:pic>
      <p:sp>
        <p:nvSpPr>
          <p:cNvPr id="9" name="Footer Placeholder 8"/>
          <p:cNvSpPr>
            <a:spLocks noGrp="1"/>
          </p:cNvSpPr>
          <p:nvPr>
            <p:ph type="ftr" sz="quarter" idx="11"/>
          </p:nvPr>
        </p:nvSpPr>
        <p:spPr/>
        <p:txBody>
          <a:bodyPr/>
          <a:lstStyle/>
          <a:p>
            <a:r>
              <a:rPr lang="en-US"/>
              <a:t>NTTC Training ala NJ – TY2019</a:t>
            </a:r>
            <a:endParaRPr lang="en-US" dirty="0"/>
          </a:p>
        </p:txBody>
      </p:sp>
      <p:sp>
        <p:nvSpPr>
          <p:cNvPr id="8" name="Slide Number Placeholder 7"/>
          <p:cNvSpPr>
            <a:spLocks noGrp="1"/>
          </p:cNvSpPr>
          <p:nvPr>
            <p:ph type="sldNum" sz="quarter" idx="12"/>
          </p:nvPr>
        </p:nvSpPr>
        <p:spPr/>
        <p:txBody>
          <a:bodyPr/>
          <a:lstStyle/>
          <a:p>
            <a:fld id="{9C9E3000-1FE7-4597-BE23-A1AC10F0DE04}" type="slidenum">
              <a:rPr lang="en-US" altLang="en-US" smtClean="0"/>
              <a:pPr/>
              <a:t>9</a:t>
            </a:fld>
            <a:endParaRPr lang="en-US" altLang="en-US" dirty="0"/>
          </a:p>
        </p:txBody>
      </p:sp>
      <p:sp>
        <p:nvSpPr>
          <p:cNvPr id="12290" name="Title 1"/>
          <p:cNvSpPr>
            <a:spLocks noGrp="1"/>
          </p:cNvSpPr>
          <p:nvPr>
            <p:ph type="title"/>
          </p:nvPr>
        </p:nvSpPr>
        <p:spPr/>
        <p:txBody>
          <a:bodyPr/>
          <a:lstStyle/>
          <a:p>
            <a:r>
              <a:rPr lang="en-US" altLang="en-US"/>
              <a:t>Intake Booklet</a:t>
            </a:r>
            <a:endParaRPr lang="en-US" altLang="en-US" dirty="0"/>
          </a:p>
        </p:txBody>
      </p:sp>
      <p:sp>
        <p:nvSpPr>
          <p:cNvPr id="16387" name="TextBox 7"/>
          <p:cNvSpPr txBox="1">
            <a:spLocks noChangeArrowheads="1"/>
          </p:cNvSpPr>
          <p:nvPr/>
        </p:nvSpPr>
        <p:spPr bwMode="auto">
          <a:xfrm>
            <a:off x="2171700" y="2004128"/>
            <a:ext cx="44005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2100" dirty="0">
                <a:solidFill>
                  <a:srgbClr val="0000FF"/>
                </a:solidFill>
                <a:cs typeface="Calibri" panose="020F0502020204030204" pitchFamily="34" charset="0"/>
              </a:rPr>
              <a:t>Check Part II entries in Intake Booklet</a:t>
            </a:r>
          </a:p>
        </p:txBody>
      </p:sp>
      <p:sp>
        <p:nvSpPr>
          <p:cNvPr id="16388" name="TextBox 9"/>
          <p:cNvSpPr txBox="1">
            <a:spLocks noChangeArrowheads="1"/>
          </p:cNvSpPr>
          <p:nvPr/>
        </p:nvSpPr>
        <p:spPr bwMode="auto">
          <a:xfrm>
            <a:off x="1467005" y="5087569"/>
            <a:ext cx="42291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2100" dirty="0">
                <a:solidFill>
                  <a:srgbClr val="0000FF"/>
                </a:solidFill>
                <a:cs typeface="Calibri" panose="020F0502020204030204" pitchFamily="34" charset="0"/>
              </a:rPr>
              <a:t>Ask questions – verify</a:t>
            </a:r>
          </a:p>
        </p:txBody>
      </p:sp>
      <p:pic>
        <p:nvPicPr>
          <p:cNvPr id="3" name="Picture 2"/>
          <p:cNvPicPr>
            <a:picLocks noChangeAspect="1"/>
          </p:cNvPicPr>
          <p:nvPr/>
        </p:nvPicPr>
        <p:blipFill>
          <a:blip r:embed="rId4"/>
          <a:stretch>
            <a:fillRect/>
          </a:stretch>
        </p:blipFill>
        <p:spPr>
          <a:xfrm>
            <a:off x="530816" y="2996095"/>
            <a:ext cx="2121694" cy="414338"/>
          </a:xfrm>
          <a:prstGeom prst="rect">
            <a:avLst/>
          </a:prstGeom>
          <a:ln w="19050">
            <a:solidFill>
              <a:srgbClr val="FF0000"/>
            </a:solidFill>
          </a:ln>
        </p:spPr>
      </p:pic>
      <p:pic>
        <p:nvPicPr>
          <p:cNvPr id="4" name="Picture 3"/>
          <p:cNvPicPr>
            <a:picLocks noChangeAspect="1"/>
          </p:cNvPicPr>
          <p:nvPr/>
        </p:nvPicPr>
        <p:blipFill>
          <a:blip r:embed="rId5"/>
          <a:stretch>
            <a:fillRect/>
          </a:stretch>
        </p:blipFill>
        <p:spPr>
          <a:xfrm>
            <a:off x="4525224" y="2914650"/>
            <a:ext cx="4197296" cy="2486025"/>
          </a:xfrm>
          <a:prstGeom prst="rect">
            <a:avLst/>
          </a:prstGeom>
          <a:ln w="38100">
            <a:solidFill>
              <a:srgbClr val="FF0000"/>
            </a:solidFill>
          </a:ln>
        </p:spPr>
      </p:pic>
      <p:sp>
        <p:nvSpPr>
          <p:cNvPr id="5" name="Date Placeholder 4">
            <a:extLst>
              <a:ext uri="{FF2B5EF4-FFF2-40B4-BE49-F238E27FC236}">
                <a16:creationId xmlns:a16="http://schemas.microsoft.com/office/drawing/2014/main" id="{A698226C-65D1-4333-9A9D-BD59437116BC}"/>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155581865"/>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st0.pptx" id="{CC562863-BD57-406F-98B2-9724686E7091}" vid="{C13A453C-3A0E-4BA4-B766-C0BD3EBB30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NTTC</Template>
  <TotalTime>11</TotalTime>
  <Words>3723</Words>
  <Application>Microsoft Office PowerPoint</Application>
  <PresentationFormat>On-screen Show (4:3)</PresentationFormat>
  <Paragraphs>520</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Times New Roman</vt:lpstr>
      <vt:lpstr>Wingdings</vt:lpstr>
      <vt:lpstr>Default Theme</vt:lpstr>
      <vt:lpstr>Filing Status Married, Single, and More</vt:lpstr>
      <vt:lpstr>Lesson Topics</vt:lpstr>
      <vt:lpstr>Introduction</vt:lpstr>
      <vt:lpstr>Introduction</vt:lpstr>
      <vt:lpstr>Filing Status Importance</vt:lpstr>
      <vt:lpstr>Living Situation Analysis</vt:lpstr>
      <vt:lpstr>Marital Status</vt:lpstr>
      <vt:lpstr>Providing a Home</vt:lpstr>
      <vt:lpstr>Intake Booklet</vt:lpstr>
      <vt:lpstr>Use the Decision Tree</vt:lpstr>
      <vt:lpstr>IRS Link and Learn Job Aids</vt:lpstr>
      <vt:lpstr>Filing Status – Tax Rate</vt:lpstr>
      <vt:lpstr>Single</vt:lpstr>
      <vt:lpstr>Married Filing Jointly (MFJ)</vt:lpstr>
      <vt:lpstr>Married Filing Separately (MFS) </vt:lpstr>
      <vt:lpstr>Married Filing Separately Disadvantages</vt:lpstr>
      <vt:lpstr>Reason to File Married Filing Separately </vt:lpstr>
      <vt:lpstr>Reason to File Married Filing Separately (cont.)</vt:lpstr>
      <vt:lpstr>Married Filing Separately in TaxSlayer</vt:lpstr>
      <vt:lpstr>Head of Household when Unmarried</vt:lpstr>
      <vt:lpstr>Head of Household when Married</vt:lpstr>
      <vt:lpstr>Head of Household when Married</vt:lpstr>
      <vt:lpstr>Qualifying Widow(er)</vt:lpstr>
      <vt:lpstr>Qualifying Widow(er) </vt:lpstr>
      <vt:lpstr>Special Notes</vt:lpstr>
      <vt:lpstr>TaxSlayer – Filing Status</vt:lpstr>
      <vt:lpstr>Quality Review </vt:lpstr>
      <vt:lpstr>Filing Status - Quiz #1</vt:lpstr>
      <vt:lpstr>Filing Status - Quiz #2</vt:lpstr>
      <vt:lpstr>Filing Status - Quiz #3</vt:lpstr>
      <vt:lpstr>Filing Status - Quiz #4</vt:lpstr>
      <vt:lpstr>Filing Status</vt:lpstr>
      <vt:lpstr>Filing Status – Comprehensive Topics</vt:lpstr>
      <vt:lpstr>Community Property States – Community Income</vt:lpstr>
      <vt:lpstr>Married Filing Separately (or Single and RDP) in a Community Property State</vt:lpstr>
      <vt:lpstr>Married Filing Separately in a Community Property State</vt:lpstr>
      <vt:lpstr>Married Filing Separately in a Community Property State</vt:lpstr>
      <vt:lpstr>Injured Spouse</vt:lpstr>
      <vt:lpstr>Injured Spouse Requirements</vt:lpstr>
      <vt:lpstr>Form 8379 Injured Spouse Allocation</vt:lpstr>
      <vt:lpstr>IRS Form 8379 (partial view)</vt:lpstr>
      <vt:lpstr>TaxSlayer Injured Spouse</vt:lpstr>
      <vt:lpstr>TaxSlayer Form 8379 Input</vt:lpstr>
      <vt:lpstr>Filing Status – Quiz #5</vt:lpstr>
      <vt:lpstr>Quiz #5 (Cont.)</vt:lpstr>
      <vt:lpstr>Head of Household – Married to Non-Resident Alien</vt:lpstr>
      <vt:lpstr>Filing Status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dc:title>
  <dc:creator>Al TP4F</dc:creator>
  <cp:lastModifiedBy>Al TP4F</cp:lastModifiedBy>
  <cp:revision>4</cp:revision>
  <dcterms:created xsi:type="dcterms:W3CDTF">2019-11-27T20:06:40Z</dcterms:created>
  <dcterms:modified xsi:type="dcterms:W3CDTF">2019-11-27T21:20:28Z</dcterms:modified>
</cp:coreProperties>
</file>